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7" r:id="rId3"/>
    <p:sldId id="351" r:id="rId4"/>
    <p:sldId id="259" r:id="rId5"/>
    <p:sldId id="269" r:id="rId6"/>
    <p:sldId id="350" r:id="rId7"/>
    <p:sldId id="270" r:id="rId8"/>
    <p:sldId id="264" r:id="rId9"/>
    <p:sldId id="262" r:id="rId10"/>
    <p:sldId id="276" r:id="rId11"/>
    <p:sldId id="277" r:id="rId12"/>
    <p:sldId id="278" r:id="rId13"/>
    <p:sldId id="344" r:id="rId14"/>
    <p:sldId id="282" r:id="rId15"/>
    <p:sldId id="283" r:id="rId16"/>
    <p:sldId id="286" r:id="rId17"/>
    <p:sldId id="287" r:id="rId18"/>
    <p:sldId id="288" r:id="rId19"/>
    <p:sldId id="289" r:id="rId20"/>
    <p:sldId id="290" r:id="rId21"/>
    <p:sldId id="292" r:id="rId22"/>
    <p:sldId id="294" r:id="rId23"/>
    <p:sldId id="295" r:id="rId24"/>
    <p:sldId id="296" r:id="rId25"/>
    <p:sldId id="297" r:id="rId26"/>
    <p:sldId id="298" r:id="rId27"/>
    <p:sldId id="299" r:id="rId28"/>
    <p:sldId id="300" r:id="rId29"/>
    <p:sldId id="301" r:id="rId30"/>
    <p:sldId id="302" r:id="rId31"/>
    <p:sldId id="303" r:id="rId32"/>
    <p:sldId id="313" r:id="rId33"/>
    <p:sldId id="308" r:id="rId34"/>
    <p:sldId id="314" r:id="rId35"/>
    <p:sldId id="315" r:id="rId36"/>
    <p:sldId id="317" r:id="rId37"/>
    <p:sldId id="318" r:id="rId38"/>
    <p:sldId id="320" r:id="rId39"/>
    <p:sldId id="319" r:id="rId40"/>
    <p:sldId id="322" r:id="rId41"/>
    <p:sldId id="321" r:id="rId42"/>
    <p:sldId id="330" r:id="rId43"/>
    <p:sldId id="345" r:id="rId44"/>
    <p:sldId id="346" r:id="rId45"/>
    <p:sldId id="323" r:id="rId46"/>
    <p:sldId id="325" r:id="rId47"/>
    <p:sldId id="326" r:id="rId48"/>
    <p:sldId id="349" r:id="rId49"/>
    <p:sldId id="347" r:id="rId50"/>
    <p:sldId id="327" r:id="rId51"/>
    <p:sldId id="331" r:id="rId52"/>
    <p:sldId id="348" r:id="rId53"/>
    <p:sldId id="335" r:id="rId54"/>
    <p:sldId id="336" r:id="rId55"/>
    <p:sldId id="337" r:id="rId56"/>
    <p:sldId id="342" r:id="rId57"/>
    <p:sldId id="341" r:id="rId58"/>
    <p:sldId id="340" r:id="rId59"/>
    <p:sldId id="34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8DB"/>
    <a:srgbClr val="E5E7E7"/>
    <a:srgbClr val="C5C9C9"/>
    <a:srgbClr val="D9DBDC"/>
    <a:srgbClr val="DBDEDE"/>
    <a:srgbClr val="CED1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137776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52F8E3-0BB2-4ABD-B61F-A0E8F0151A20}"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1584552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1636635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3667537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2975133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25677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1068760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2338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22231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97518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52F8E3-0BB2-4ABD-B61F-A0E8F0151A2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1346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52F8E3-0BB2-4ABD-B61F-A0E8F0151A20}"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60867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52F8E3-0BB2-4ABD-B61F-A0E8F0151A20}"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490654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52F8E3-0BB2-4ABD-B61F-A0E8F0151A20}"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242441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52F8E3-0BB2-4ABD-B61F-A0E8F0151A20}"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815038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52F8E3-0BB2-4ABD-B61F-A0E8F0151A20}"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108776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52F8E3-0BB2-4ABD-B61F-A0E8F0151A20}"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28F910-BB6C-48E6-83A9-6ED627833508}" type="slidenum">
              <a:rPr lang="en-IN" smtClean="0"/>
              <a:t>‹#›</a:t>
            </a:fld>
            <a:endParaRPr lang="en-IN"/>
          </a:p>
        </p:txBody>
      </p:sp>
    </p:spTree>
    <p:extLst>
      <p:ext uri="{BB962C8B-B14F-4D97-AF65-F5344CB8AC3E}">
        <p14:creationId xmlns:p14="http://schemas.microsoft.com/office/powerpoint/2010/main" val="4285599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E52F8E3-0BB2-4ABD-B61F-A0E8F0151A20}" type="datetimeFigureOut">
              <a:rPr lang="en-IN" smtClean="0"/>
              <a:t>21-04-2023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28F910-BB6C-48E6-83A9-6ED627833508}" type="slidenum">
              <a:rPr lang="en-IN" smtClean="0"/>
              <a:t>‹#›</a:t>
            </a:fld>
            <a:endParaRPr lang="en-IN"/>
          </a:p>
        </p:txBody>
      </p:sp>
    </p:spTree>
    <p:extLst>
      <p:ext uri="{BB962C8B-B14F-4D97-AF65-F5344CB8AC3E}">
        <p14:creationId xmlns:p14="http://schemas.microsoft.com/office/powerpoint/2010/main" val="22052169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16600" dirty="0" err="1">
                <a:ln w="0"/>
                <a:effectLst>
                  <a:outerShdw blurRad="38100" dist="19050" dir="2700000" algn="tl" rotWithShape="0">
                    <a:schemeClr val="dk1">
                      <a:alpha val="40000"/>
                    </a:schemeClr>
                  </a:outerShdw>
                </a:effectLst>
              </a:rPr>
              <a:t>RoshDip</a:t>
            </a:r>
            <a:endParaRPr lang="en-IN" sz="16600" dirty="0">
              <a:ln w="0"/>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p:txBody>
          <a:bodyPr>
            <a:normAutofit/>
          </a:bodyPr>
          <a:lstStyle/>
          <a:p>
            <a:r>
              <a:rPr lang="en-IN" sz="3200" dirty="0">
                <a:ln w="0"/>
                <a:solidFill>
                  <a:schemeClr val="accent1"/>
                </a:solidFill>
                <a:effectLst>
                  <a:outerShdw blurRad="38100" dist="25400" dir="5400000" algn="ctr" rotWithShape="0">
                    <a:srgbClr val="6E747A">
                      <a:alpha val="43000"/>
                    </a:srgbClr>
                  </a:outerShdw>
                </a:effectLst>
              </a:rPr>
              <a:t>Agriculture Management System</a:t>
            </a:r>
          </a:p>
        </p:txBody>
      </p:sp>
    </p:spTree>
    <p:extLst>
      <p:ext uri="{BB962C8B-B14F-4D97-AF65-F5344CB8AC3E}">
        <p14:creationId xmlns:p14="http://schemas.microsoft.com/office/powerpoint/2010/main" val="3264043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16" y="0"/>
            <a:ext cx="10018713" cy="1038497"/>
          </a:xfrm>
        </p:spPr>
        <p:txBody>
          <a:bodyPr>
            <a:noAutofit/>
          </a:bodyPr>
          <a:lstStyle/>
          <a:p>
            <a:r>
              <a:rPr lang="en-IN" sz="4400" dirty="0">
                <a:ln w="0"/>
                <a:solidFill>
                  <a:schemeClr val="accent1"/>
                </a:solidFill>
                <a:effectLst>
                  <a:outerShdw blurRad="38100" dist="25400" dir="5400000" algn="ctr" rotWithShape="0">
                    <a:srgbClr val="6E747A">
                      <a:alpha val="43000"/>
                    </a:srgbClr>
                  </a:outerShdw>
                </a:effectLst>
              </a:rPr>
              <a:t>Functional Requirements:</a:t>
            </a:r>
          </a:p>
        </p:txBody>
      </p:sp>
      <p:sp>
        <p:nvSpPr>
          <p:cNvPr id="3" name="Content Placeholder 2"/>
          <p:cNvSpPr>
            <a:spLocks noGrp="1"/>
          </p:cNvSpPr>
          <p:nvPr>
            <p:ph idx="1"/>
          </p:nvPr>
        </p:nvSpPr>
        <p:spPr>
          <a:xfrm>
            <a:off x="1837007" y="1214846"/>
            <a:ext cx="10018713" cy="5473337"/>
          </a:xfrm>
        </p:spPr>
        <p:txBody>
          <a:bodyPr>
            <a:normAutofit fontScale="85000" lnSpcReduction="10000"/>
          </a:bodyPr>
          <a:lstStyle/>
          <a:p>
            <a:pPr marL="0" indent="0" algn="just">
              <a:buNone/>
            </a:pPr>
            <a:r>
              <a:rPr lang="en-IN" b="1" u="sng" dirty="0"/>
              <a:t>Login module:</a:t>
            </a:r>
          </a:p>
          <a:p>
            <a:pPr marL="0" indent="0" algn="just">
              <a:buNone/>
            </a:pPr>
            <a:r>
              <a:rPr lang="en-IN" dirty="0"/>
              <a:t>In this module, the customer, seller and the admin can login to the system by entering login id and password. The system opens main account page after the login.</a:t>
            </a:r>
          </a:p>
          <a:p>
            <a:pPr marL="0" indent="0" algn="just">
              <a:buNone/>
            </a:pPr>
            <a:endParaRPr lang="en-IN" sz="2000" dirty="0"/>
          </a:p>
          <a:p>
            <a:pPr marL="0" indent="0" algn="just">
              <a:buNone/>
            </a:pPr>
            <a:r>
              <a:rPr lang="en-IN" b="1" u="sng" dirty="0"/>
              <a:t>Customer module:</a:t>
            </a:r>
            <a:endParaRPr lang="en-IN" sz="2000" dirty="0"/>
          </a:p>
          <a:p>
            <a:pPr marL="0" indent="0" algn="just">
              <a:buNone/>
            </a:pPr>
            <a:r>
              <a:rPr lang="en-IN" dirty="0"/>
              <a:t>The customer can register to the website by entering profile details. The customer can purchase products which are uploaded by administrator. They can also send purchase request for purchasing farm produce which is uploaded by farmers. After quality test and price quotation, the customer can approve or reject the purchase request. </a:t>
            </a:r>
          </a:p>
          <a:p>
            <a:pPr marL="0" indent="0" algn="just">
              <a:buNone/>
            </a:pPr>
            <a:endParaRPr lang="en-IN" sz="2000" dirty="0"/>
          </a:p>
          <a:p>
            <a:pPr marL="0" indent="0" algn="just">
              <a:buNone/>
            </a:pPr>
            <a:r>
              <a:rPr lang="en-IN" dirty="0"/>
              <a:t> </a:t>
            </a:r>
            <a:r>
              <a:rPr lang="en-IN" b="1" u="sng" dirty="0"/>
              <a:t>Seller module:</a:t>
            </a:r>
            <a:r>
              <a:rPr lang="en-IN" u="sng" dirty="0"/>
              <a:t> </a:t>
            </a:r>
            <a:endParaRPr lang="en-IN" sz="2000" dirty="0"/>
          </a:p>
          <a:p>
            <a:pPr marL="0" indent="0" algn="just">
              <a:buNone/>
            </a:pPr>
            <a:r>
              <a:rPr lang="en-IN" dirty="0"/>
              <a:t>The farmers are the sellers where they can sell their productions online. The system will display farm produces in the main page of the website.</a:t>
            </a:r>
            <a:endParaRPr lang="en-IN" sz="2000" dirty="0"/>
          </a:p>
          <a:p>
            <a:pPr marL="0" indent="0">
              <a:buNone/>
            </a:pPr>
            <a:r>
              <a:rPr lang="en-IN" dirty="0"/>
              <a:t> </a:t>
            </a:r>
            <a:endParaRPr lang="en-IN" sz="2000" dirty="0"/>
          </a:p>
          <a:p>
            <a:endParaRPr lang="en-IN" dirty="0"/>
          </a:p>
        </p:txBody>
      </p:sp>
    </p:spTree>
    <p:extLst>
      <p:ext uri="{BB962C8B-B14F-4D97-AF65-F5344CB8AC3E}">
        <p14:creationId xmlns:p14="http://schemas.microsoft.com/office/powerpoint/2010/main" val="251478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346166"/>
            <a:ext cx="10018713" cy="764177"/>
          </a:xfrm>
        </p:spPr>
        <p:txBody>
          <a:bodyPr>
            <a:normAutofit/>
          </a:bodyPr>
          <a:lstStyle/>
          <a:p>
            <a:r>
              <a:rPr lang="en-IN" sz="4400" dirty="0">
                <a:ln w="0"/>
                <a:solidFill>
                  <a:schemeClr val="accent1"/>
                </a:solidFill>
                <a:effectLst>
                  <a:outerShdw blurRad="38100" dist="25400" dir="5400000" algn="ctr" rotWithShape="0">
                    <a:srgbClr val="6E747A">
                      <a:alpha val="43000"/>
                    </a:srgbClr>
                  </a:outerShdw>
                </a:effectLst>
              </a:rPr>
              <a:t>Functional Requirements</a:t>
            </a:r>
          </a:p>
        </p:txBody>
      </p:sp>
      <p:sp>
        <p:nvSpPr>
          <p:cNvPr id="3" name="Content Placeholder 2"/>
          <p:cNvSpPr>
            <a:spLocks noGrp="1"/>
          </p:cNvSpPr>
          <p:nvPr>
            <p:ph idx="1"/>
          </p:nvPr>
        </p:nvSpPr>
        <p:spPr>
          <a:xfrm>
            <a:off x="1850070" y="1267097"/>
            <a:ext cx="10018713" cy="5355771"/>
          </a:xfrm>
        </p:spPr>
        <p:txBody>
          <a:bodyPr>
            <a:noAutofit/>
          </a:bodyPr>
          <a:lstStyle/>
          <a:p>
            <a:pPr marL="0" indent="0" algn="just">
              <a:buNone/>
            </a:pPr>
            <a:endParaRPr lang="en-IN" sz="2000" dirty="0"/>
          </a:p>
          <a:p>
            <a:pPr marL="0" indent="0" algn="just">
              <a:buNone/>
            </a:pPr>
            <a:r>
              <a:rPr lang="en-IN" sz="2000" b="1" u="sng" dirty="0"/>
              <a:t>Dashboard module:</a:t>
            </a:r>
            <a:endParaRPr lang="en-IN" sz="2000" dirty="0"/>
          </a:p>
          <a:p>
            <a:pPr marL="0" indent="0" algn="just">
              <a:buNone/>
            </a:pPr>
            <a:r>
              <a:rPr lang="en-IN" sz="2000" dirty="0"/>
              <a:t>Dashboard module is for administrator and employees. In the dashboard module, admin has complete settings of the website. Employees can manage all kinds of records.</a:t>
            </a:r>
          </a:p>
          <a:p>
            <a:pPr marL="0" indent="0" algn="just">
              <a:buNone/>
            </a:pPr>
            <a:endParaRPr lang="en-IN" sz="2000" dirty="0"/>
          </a:p>
          <a:p>
            <a:pPr marL="0" indent="0" algn="just">
              <a:buNone/>
            </a:pPr>
            <a:r>
              <a:rPr lang="en-IN" sz="2000" b="1" u="sng" dirty="0"/>
              <a:t>Article module:</a:t>
            </a:r>
            <a:endParaRPr lang="en-IN" sz="2000" dirty="0"/>
          </a:p>
          <a:p>
            <a:pPr marL="0" indent="0" algn="just">
              <a:buNone/>
            </a:pPr>
            <a:r>
              <a:rPr lang="en-IN" sz="2000" dirty="0"/>
              <a:t>In the article module, employees or admin can post news and blogs. This article module is helpful for farmers. The farmers can view the article by browsing article menu.</a:t>
            </a:r>
          </a:p>
          <a:p>
            <a:endParaRPr lang="en-IN" sz="2000" dirty="0"/>
          </a:p>
        </p:txBody>
      </p:sp>
    </p:spTree>
    <p:extLst>
      <p:ext uri="{BB962C8B-B14F-4D97-AF65-F5344CB8AC3E}">
        <p14:creationId xmlns:p14="http://schemas.microsoft.com/office/powerpoint/2010/main" val="2318122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814" y="163286"/>
            <a:ext cx="10018713" cy="1038497"/>
          </a:xfrm>
        </p:spPr>
        <p:txBody>
          <a:bodyPr>
            <a:normAutofit/>
          </a:bodyPr>
          <a:lstStyle/>
          <a:p>
            <a:r>
              <a:rPr lang="en-IN" sz="4400" dirty="0">
                <a:ln w="0"/>
                <a:solidFill>
                  <a:schemeClr val="accent1"/>
                </a:solidFill>
                <a:effectLst>
                  <a:outerShdw blurRad="38100" dist="25400" dir="5400000" algn="ctr" rotWithShape="0">
                    <a:srgbClr val="6E747A">
                      <a:alpha val="43000"/>
                    </a:srgbClr>
                  </a:outerShdw>
                </a:effectLst>
              </a:rPr>
              <a:t>Functional Requirements:</a:t>
            </a:r>
          </a:p>
        </p:txBody>
      </p:sp>
      <p:sp>
        <p:nvSpPr>
          <p:cNvPr id="3" name="Content Placeholder 2"/>
          <p:cNvSpPr>
            <a:spLocks noGrp="1"/>
          </p:cNvSpPr>
          <p:nvPr>
            <p:ph idx="1"/>
          </p:nvPr>
        </p:nvSpPr>
        <p:spPr>
          <a:xfrm>
            <a:off x="1732505" y="1332411"/>
            <a:ext cx="10018713" cy="5368834"/>
          </a:xfrm>
        </p:spPr>
        <p:txBody>
          <a:bodyPr>
            <a:normAutofit fontScale="62500" lnSpcReduction="20000"/>
          </a:bodyPr>
          <a:lstStyle/>
          <a:p>
            <a:pPr marL="0" indent="0" algn="just">
              <a:buNone/>
            </a:pPr>
            <a:r>
              <a:rPr lang="en-IN" sz="2900" b="1" u="sng" dirty="0"/>
              <a:t>Category module:</a:t>
            </a:r>
            <a:endParaRPr lang="en-IN" sz="2900" dirty="0"/>
          </a:p>
          <a:p>
            <a:pPr marL="0" indent="0" algn="just">
              <a:buNone/>
            </a:pPr>
            <a:r>
              <a:rPr lang="en-IN" sz="2900" dirty="0"/>
              <a:t>In this module, the administrator can create different types of categories. The system has three types of categories:  i.e. Farm Produce, Agricultural Machinery &amp; Tools, and Article types.</a:t>
            </a:r>
          </a:p>
          <a:p>
            <a:pPr marL="0" indent="0" algn="just">
              <a:buNone/>
            </a:pPr>
            <a:endParaRPr lang="en-IN" sz="2900" dirty="0"/>
          </a:p>
          <a:p>
            <a:pPr marL="0" indent="0" algn="just">
              <a:buNone/>
            </a:pPr>
            <a:r>
              <a:rPr lang="en-IN" sz="2900" b="1" u="sng" dirty="0"/>
              <a:t>Location module:</a:t>
            </a:r>
            <a:endParaRPr lang="en-IN" sz="2900" dirty="0"/>
          </a:p>
          <a:p>
            <a:pPr marL="0" indent="0" algn="just">
              <a:buNone/>
            </a:pPr>
            <a:r>
              <a:rPr lang="en-IN" sz="2900" dirty="0"/>
              <a:t>This is the master page where admin can add country, state, city.</a:t>
            </a:r>
          </a:p>
          <a:p>
            <a:pPr marL="0" indent="0" algn="just">
              <a:buNone/>
            </a:pPr>
            <a:endParaRPr lang="en-IN" sz="2900" dirty="0"/>
          </a:p>
          <a:p>
            <a:pPr marL="0" indent="0" algn="just">
              <a:buNone/>
            </a:pPr>
            <a:r>
              <a:rPr lang="en-IN" sz="2900" b="1" u="sng" dirty="0"/>
              <a:t>Products module:</a:t>
            </a:r>
            <a:endParaRPr lang="en-IN" sz="2900" dirty="0"/>
          </a:p>
          <a:p>
            <a:pPr marL="0" indent="0" algn="just">
              <a:buNone/>
            </a:pPr>
            <a:r>
              <a:rPr lang="en-IN" sz="2900" dirty="0"/>
              <a:t>This website sells two kinds of products. Admin or employees can sell products directly and it has another option where farmers can sell their productions online.</a:t>
            </a:r>
          </a:p>
          <a:p>
            <a:pPr marL="0" indent="0" algn="just">
              <a:buNone/>
            </a:pPr>
            <a:endParaRPr lang="en-IN" sz="2900" dirty="0"/>
          </a:p>
          <a:p>
            <a:pPr marL="0" indent="0" algn="just">
              <a:buNone/>
            </a:pPr>
            <a:r>
              <a:rPr lang="en-IN" sz="2900" b="1" u="sng" dirty="0"/>
              <a:t>Billing Report:</a:t>
            </a:r>
            <a:endParaRPr lang="en-IN" sz="2900" dirty="0"/>
          </a:p>
          <a:p>
            <a:pPr marL="0" indent="0" algn="just">
              <a:buNone/>
            </a:pPr>
            <a:r>
              <a:rPr lang="en-IN" sz="2900" dirty="0"/>
              <a:t>The system generates billing after purchasing the product. The system calculates total cost automatically. In the billing report, it displays customer contact details, billing details, and purchased product information.</a:t>
            </a:r>
          </a:p>
          <a:p>
            <a:endParaRPr lang="en-IN" dirty="0"/>
          </a:p>
        </p:txBody>
      </p:sp>
    </p:spTree>
    <p:extLst>
      <p:ext uri="{BB962C8B-B14F-4D97-AF65-F5344CB8AC3E}">
        <p14:creationId xmlns:p14="http://schemas.microsoft.com/office/powerpoint/2010/main" val="3319777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8800" dirty="0">
                <a:ln w="0"/>
                <a:effectLst>
                  <a:outerShdw blurRad="38100" dist="19050" dir="2700000" algn="tl" rotWithShape="0">
                    <a:schemeClr val="dk1">
                      <a:alpha val="40000"/>
                    </a:schemeClr>
                  </a:outerShdw>
                </a:effectLst>
              </a:rPr>
              <a:t>System Design</a:t>
            </a:r>
          </a:p>
        </p:txBody>
      </p:sp>
    </p:spTree>
    <p:extLst>
      <p:ext uri="{BB962C8B-B14F-4D97-AF65-F5344CB8AC3E}">
        <p14:creationId xmlns:p14="http://schemas.microsoft.com/office/powerpoint/2010/main" val="2411790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813" y="104502"/>
            <a:ext cx="10018713" cy="849086"/>
          </a:xfrm>
        </p:spPr>
        <p:txBody>
          <a:bodyPr>
            <a:normAutofit/>
          </a:bodyPr>
          <a:lstStyle/>
          <a:p>
            <a:r>
              <a:rPr lang="en-US" sz="4400" dirty="0">
                <a:ln w="0"/>
                <a:solidFill>
                  <a:schemeClr val="accent1"/>
                </a:solidFill>
                <a:effectLst>
                  <a:outerShdw blurRad="38100" dist="25400" dir="5400000" algn="ctr" rotWithShape="0">
                    <a:srgbClr val="6E747A">
                      <a:alpha val="43000"/>
                    </a:srgbClr>
                  </a:outerShdw>
                </a:effectLst>
              </a:rPr>
              <a:t>Context Flow Diagram</a:t>
            </a:r>
            <a:endParaRPr lang="en-IN" sz="44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1484310" y="1175657"/>
            <a:ext cx="10018713" cy="1127760"/>
          </a:xfrm>
        </p:spPr>
        <p:txBody>
          <a:bodyPr>
            <a:normAutofit fontScale="92500" lnSpcReduction="10000"/>
          </a:bodyPr>
          <a:lstStyle/>
          <a:p>
            <a:r>
              <a:rPr lang="en-US" i="1" dirty="0"/>
              <a:t>The Context Flow Diagram (CFD) describes the external entities acting on the system. The environment in which the system is used is depicted in the figure.</a:t>
            </a:r>
          </a:p>
          <a:p>
            <a:endParaRPr lang="en-IN" dirty="0"/>
          </a:p>
        </p:txBody>
      </p:sp>
      <p:pic>
        <p:nvPicPr>
          <p:cNvPr id="4" name="Picture 3"/>
          <p:cNvPicPr>
            <a:picLocks noChangeAspect="1"/>
          </p:cNvPicPr>
          <p:nvPr/>
        </p:nvPicPr>
        <p:blipFill>
          <a:blip r:embed="rId2"/>
          <a:stretch>
            <a:fillRect/>
          </a:stretch>
        </p:blipFill>
        <p:spPr>
          <a:xfrm>
            <a:off x="2376788" y="1996752"/>
            <a:ext cx="8935646" cy="4784187"/>
          </a:xfrm>
          <a:prstGeom prst="rect">
            <a:avLst/>
          </a:prstGeom>
        </p:spPr>
      </p:pic>
      <p:sp>
        <p:nvSpPr>
          <p:cNvPr id="5" name="Rectangle: Rounded Corners 4">
            <a:extLst>
              <a:ext uri="{FF2B5EF4-FFF2-40B4-BE49-F238E27FC236}">
                <a16:creationId xmlns:a16="http://schemas.microsoft.com/office/drawing/2014/main" id="{C6E1B4E9-0612-2873-B613-E69CCFFA1687}"/>
              </a:ext>
            </a:extLst>
          </p:cNvPr>
          <p:cNvSpPr/>
          <p:nvPr/>
        </p:nvSpPr>
        <p:spPr>
          <a:xfrm>
            <a:off x="5794307" y="5094512"/>
            <a:ext cx="2808515" cy="1763486"/>
          </a:xfrm>
          <a:prstGeom prst="roundRect">
            <a:avLst/>
          </a:prstGeom>
          <a:gradFill flip="none" rotWithShape="1">
            <a:gsLst>
              <a:gs pos="100000">
                <a:srgbClr val="D9DBDC"/>
              </a:gs>
              <a:gs pos="0">
                <a:srgbClr val="C5C9C9"/>
              </a:gs>
              <a:gs pos="100000">
                <a:srgbClr val="DBDEDE">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8B4B32E2-0A1C-0B80-1D10-EA890BF5AD8E}"/>
              </a:ext>
            </a:extLst>
          </p:cNvPr>
          <p:cNvSpPr/>
          <p:nvPr/>
        </p:nvSpPr>
        <p:spPr>
          <a:xfrm>
            <a:off x="6326155" y="4478694"/>
            <a:ext cx="1166327" cy="373224"/>
          </a:xfrm>
          <a:prstGeom prst="ellipse">
            <a:avLst/>
          </a:prstGeom>
          <a:solidFill>
            <a:srgbClr val="3498DB"/>
          </a:solidFill>
          <a:ln>
            <a:solidFill>
              <a:srgbClr val="349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C17483E-6754-5A31-0DA7-CDCEF37DEB24}"/>
              </a:ext>
            </a:extLst>
          </p:cNvPr>
          <p:cNvSpPr txBox="1"/>
          <p:nvPr/>
        </p:nvSpPr>
        <p:spPr>
          <a:xfrm flipH="1">
            <a:off x="6400824" y="4478694"/>
            <a:ext cx="3001634" cy="307777"/>
          </a:xfrm>
          <a:prstGeom prst="rect">
            <a:avLst/>
          </a:prstGeom>
          <a:noFill/>
        </p:spPr>
        <p:txBody>
          <a:bodyPr wrap="square" rtlCol="0">
            <a:spAutoFit/>
          </a:bodyPr>
          <a:lstStyle/>
          <a:p>
            <a:r>
              <a:rPr lang="en-IN" sz="1400" dirty="0" err="1"/>
              <a:t>RoshDip</a:t>
            </a:r>
            <a:endParaRPr lang="en-IN" sz="1400" dirty="0"/>
          </a:p>
        </p:txBody>
      </p:sp>
    </p:spTree>
    <p:extLst>
      <p:ext uri="{BB962C8B-B14F-4D97-AF65-F5344CB8AC3E}">
        <p14:creationId xmlns:p14="http://schemas.microsoft.com/office/powerpoint/2010/main" val="366077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41663"/>
            <a:ext cx="10018713" cy="1038497"/>
          </a:xfrm>
        </p:spPr>
        <p:txBody>
          <a:bodyPr>
            <a:normAutofit/>
          </a:bodyPr>
          <a:lstStyle/>
          <a:p>
            <a:r>
              <a:rPr lang="en-US" sz="4400" dirty="0">
                <a:ln w="0"/>
                <a:solidFill>
                  <a:schemeClr val="accent1"/>
                </a:solidFill>
                <a:effectLst>
                  <a:outerShdw blurRad="38100" dist="25400" dir="5400000" algn="ctr" rotWithShape="0">
                    <a:srgbClr val="6E747A">
                      <a:alpha val="43000"/>
                    </a:srgbClr>
                  </a:outerShdw>
                </a:effectLst>
              </a:rPr>
              <a:t>Data Flow Diagram</a:t>
            </a:r>
            <a:endParaRPr lang="en-IN" sz="44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1484310" y="1724297"/>
            <a:ext cx="10018713" cy="4432663"/>
          </a:xfrm>
        </p:spPr>
        <p:txBody>
          <a:bodyPr>
            <a:normAutofit/>
          </a:bodyPr>
          <a:lstStyle/>
          <a:p>
            <a:pPr algn="just"/>
            <a:r>
              <a:rPr lang="en-US" i="1" dirty="0"/>
              <a:t>A Data Flow Diagram (DFD) is a graphical representation of the “flow” of data through an Information System.</a:t>
            </a:r>
          </a:p>
          <a:p>
            <a:pPr algn="just"/>
            <a:r>
              <a:rPr lang="en-US" i="1" dirty="0"/>
              <a:t> A DFD also can be used for the visualization of Data Processing. It is common practice for a designer to draw a context-level DFD first which shows the interaction between the system and outside entities.</a:t>
            </a:r>
          </a:p>
          <a:p>
            <a:pPr algn="just"/>
            <a:r>
              <a:rPr lang="en-US" i="1" dirty="0"/>
              <a:t> This context-level DFD is then “exploded” to show more detail of the system being modeled</a:t>
            </a:r>
          </a:p>
        </p:txBody>
      </p:sp>
    </p:spTree>
    <p:extLst>
      <p:ext uri="{BB962C8B-B14F-4D97-AF65-F5344CB8AC3E}">
        <p14:creationId xmlns:p14="http://schemas.microsoft.com/office/powerpoint/2010/main" val="2382076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772" y="182880"/>
            <a:ext cx="10018713" cy="679267"/>
          </a:xfrm>
        </p:spPr>
        <p:txBody>
          <a:bodyPr>
            <a:noAutofit/>
          </a:bodyPr>
          <a:lstStyle/>
          <a:p>
            <a:r>
              <a:rPr lang="en-US" sz="4400" u="sng" dirty="0">
                <a:ln w="0"/>
                <a:effectLst>
                  <a:outerShdw blurRad="38100" dist="19050" dir="2700000" algn="tl" rotWithShape="0">
                    <a:schemeClr val="dk1">
                      <a:alpha val="40000"/>
                    </a:schemeClr>
                  </a:outerShdw>
                </a:effectLst>
              </a:rPr>
              <a:t>Top Level DFD – Level 1:</a:t>
            </a:r>
            <a:endParaRPr lang="en-IN" sz="4400" dirty="0">
              <a:ln w="0"/>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64024353-DCDF-73A7-FC65-1DFD1B44252D}"/>
              </a:ext>
            </a:extLst>
          </p:cNvPr>
          <p:cNvPicPr>
            <a:picLocks noChangeAspect="1"/>
          </p:cNvPicPr>
          <p:nvPr/>
        </p:nvPicPr>
        <p:blipFill rotWithShape="1">
          <a:blip r:embed="rId2">
            <a:extLst>
              <a:ext uri="{28A0092B-C50C-407E-A947-70E740481C1C}">
                <a14:useLocalDpi xmlns:a14="http://schemas.microsoft.com/office/drawing/2010/main" val="0"/>
              </a:ext>
            </a:extLst>
          </a:blip>
          <a:srcRect r="40847" b="10519"/>
          <a:stretch/>
        </p:blipFill>
        <p:spPr>
          <a:xfrm>
            <a:off x="2052735" y="1107028"/>
            <a:ext cx="9358604" cy="5172473"/>
          </a:xfrm>
          <a:prstGeom prst="rect">
            <a:avLst/>
          </a:prstGeom>
        </p:spPr>
      </p:pic>
    </p:spTree>
    <p:extLst>
      <p:ext uri="{BB962C8B-B14F-4D97-AF65-F5344CB8AC3E}">
        <p14:creationId xmlns:p14="http://schemas.microsoft.com/office/powerpoint/2010/main" val="603882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751" y="267789"/>
            <a:ext cx="10018713" cy="881743"/>
          </a:xfrm>
        </p:spPr>
        <p:txBody>
          <a:bodyPr>
            <a:normAutofit/>
          </a:bodyPr>
          <a:lstStyle/>
          <a:p>
            <a:r>
              <a:rPr lang="en-US" sz="4400" u="sng" dirty="0">
                <a:ln w="0"/>
                <a:effectLst>
                  <a:outerShdw blurRad="38100" dist="19050" dir="2700000" algn="tl" rotWithShape="0">
                    <a:schemeClr val="dk1">
                      <a:alpha val="40000"/>
                    </a:schemeClr>
                  </a:outerShdw>
                </a:effectLst>
              </a:rPr>
              <a:t>DFD Level 2:</a:t>
            </a:r>
            <a:endParaRPr lang="en-IN" sz="4400" dirty="0">
              <a:ln w="0"/>
              <a:effectLst>
                <a:outerShdw blurRad="38100" dist="19050" dir="2700000" algn="tl" rotWithShape="0">
                  <a:schemeClr val="dk1">
                    <a:alpha val="40000"/>
                  </a:schemeClr>
                </a:outerShdw>
              </a:effectLst>
            </a:endParaRPr>
          </a:p>
        </p:txBody>
      </p:sp>
      <p:pic>
        <p:nvPicPr>
          <p:cNvPr id="4" name="Content Placeholder 3"/>
          <p:cNvPicPr>
            <a:picLocks noGrp="1" noChangeAspect="1"/>
          </p:cNvPicPr>
          <p:nvPr>
            <p:ph idx="1"/>
          </p:nvPr>
        </p:nvPicPr>
        <p:blipFill>
          <a:blip r:embed="rId2"/>
          <a:stretch>
            <a:fillRect/>
          </a:stretch>
        </p:blipFill>
        <p:spPr>
          <a:xfrm>
            <a:off x="3304903" y="966652"/>
            <a:ext cx="6871063" cy="5644827"/>
          </a:xfrm>
          <a:prstGeom prst="rect">
            <a:avLst/>
          </a:prstGeom>
        </p:spPr>
      </p:pic>
    </p:spTree>
    <p:extLst>
      <p:ext uri="{BB962C8B-B14F-4D97-AF65-F5344CB8AC3E}">
        <p14:creationId xmlns:p14="http://schemas.microsoft.com/office/powerpoint/2010/main" val="2417991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751" y="215538"/>
            <a:ext cx="10018713" cy="960120"/>
          </a:xfrm>
        </p:spPr>
        <p:txBody>
          <a:bodyPr>
            <a:normAutofit/>
          </a:bodyPr>
          <a:lstStyle/>
          <a:p>
            <a:r>
              <a:rPr lang="en-US" sz="4400" u="sng" dirty="0">
                <a:ln w="0"/>
                <a:effectLst>
                  <a:outerShdw blurRad="38100" dist="19050" dir="2700000" algn="tl" rotWithShape="0">
                    <a:schemeClr val="dk1">
                      <a:alpha val="40000"/>
                    </a:schemeClr>
                  </a:outerShdw>
                </a:effectLst>
              </a:rPr>
              <a:t>DFD Level 3:</a:t>
            </a:r>
            <a:endParaRPr lang="en-IN" sz="4400" dirty="0">
              <a:ln w="0"/>
              <a:effectLst>
                <a:outerShdw blurRad="38100" dist="19050" dir="2700000" algn="tl" rotWithShape="0">
                  <a:schemeClr val="dk1">
                    <a:alpha val="40000"/>
                  </a:schemeClr>
                </a:outerShdw>
              </a:effectLst>
            </a:endParaRPr>
          </a:p>
        </p:txBody>
      </p:sp>
      <p:pic>
        <p:nvPicPr>
          <p:cNvPr id="4" name="Content Placeholder 3"/>
          <p:cNvPicPr>
            <a:picLocks noGrp="1"/>
          </p:cNvPicPr>
          <p:nvPr>
            <p:ph idx="1"/>
          </p:nvPr>
        </p:nvPicPr>
        <p:blipFill>
          <a:blip r:embed="rId2" cstate="print"/>
          <a:srcRect/>
          <a:stretch>
            <a:fillRect/>
          </a:stretch>
        </p:blipFill>
        <p:spPr bwMode="auto">
          <a:xfrm>
            <a:off x="2233748" y="695598"/>
            <a:ext cx="9836331" cy="5917474"/>
          </a:xfrm>
          <a:prstGeom prst="rect">
            <a:avLst/>
          </a:prstGeom>
          <a:noFill/>
          <a:ln w="9525">
            <a:noFill/>
            <a:miter lim="800000"/>
            <a:headEnd/>
            <a:tailEnd/>
          </a:ln>
        </p:spPr>
      </p:pic>
    </p:spTree>
    <p:extLst>
      <p:ext uri="{BB962C8B-B14F-4D97-AF65-F5344CB8AC3E}">
        <p14:creationId xmlns:p14="http://schemas.microsoft.com/office/powerpoint/2010/main" val="891621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80853"/>
            <a:ext cx="10018713" cy="933994"/>
          </a:xfrm>
        </p:spPr>
        <p:txBody>
          <a:bodyPr>
            <a:normAutofit/>
          </a:bodyPr>
          <a:lstStyle/>
          <a:p>
            <a:r>
              <a:rPr lang="en-US" sz="4400" u="sng" dirty="0">
                <a:ln w="0"/>
                <a:effectLst>
                  <a:outerShdw blurRad="38100" dist="19050" dir="2700000" algn="tl" rotWithShape="0">
                    <a:schemeClr val="dk1">
                      <a:alpha val="40000"/>
                    </a:schemeClr>
                  </a:outerShdw>
                </a:effectLst>
              </a:rPr>
              <a:t>DFD Level 4:</a:t>
            </a:r>
            <a:endParaRPr lang="en-IN" sz="4400" dirty="0">
              <a:ln w="0"/>
              <a:effectLst>
                <a:outerShdw blurRad="38100" dist="19050" dir="2700000" algn="tl" rotWithShape="0">
                  <a:schemeClr val="dk1">
                    <a:alpha val="40000"/>
                  </a:schemeClr>
                </a:outerShdw>
              </a:effectLst>
            </a:endParaRPr>
          </a:p>
        </p:txBody>
      </p:sp>
      <p:pic>
        <p:nvPicPr>
          <p:cNvPr id="4" name="Content Placeholder 3"/>
          <p:cNvPicPr>
            <a:picLocks noGrp="1"/>
          </p:cNvPicPr>
          <p:nvPr>
            <p:ph idx="1"/>
          </p:nvPr>
        </p:nvPicPr>
        <p:blipFill>
          <a:blip r:embed="rId2" cstate="print"/>
          <a:srcRect/>
          <a:stretch>
            <a:fillRect/>
          </a:stretch>
        </p:blipFill>
        <p:spPr bwMode="auto">
          <a:xfrm>
            <a:off x="2272937" y="930730"/>
            <a:ext cx="8869680" cy="5718264"/>
          </a:xfrm>
          <a:prstGeom prst="rect">
            <a:avLst/>
          </a:prstGeom>
          <a:noFill/>
          <a:ln w="9525">
            <a:noFill/>
            <a:miter lim="800000"/>
            <a:headEnd/>
            <a:tailEnd/>
          </a:ln>
        </p:spPr>
      </p:pic>
    </p:spTree>
    <p:extLst>
      <p:ext uri="{BB962C8B-B14F-4D97-AF65-F5344CB8AC3E}">
        <p14:creationId xmlns:p14="http://schemas.microsoft.com/office/powerpoint/2010/main" val="615182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030" y="0"/>
            <a:ext cx="10018713" cy="1547949"/>
          </a:xfrm>
        </p:spPr>
        <p:txBody>
          <a:bodyPr/>
          <a:lstStyle/>
          <a:p>
            <a:r>
              <a:rPr lang="en-US" sz="4400" dirty="0">
                <a:ln w="0"/>
                <a:solidFill>
                  <a:schemeClr val="accent1"/>
                </a:solidFill>
                <a:effectLst>
                  <a:outerShdw blurRad="38100" dist="25400" dir="5400000" algn="ctr" rotWithShape="0">
                    <a:srgbClr val="6E747A">
                      <a:alpha val="43000"/>
                    </a:srgbClr>
                  </a:outerShdw>
                </a:effectLst>
              </a:rPr>
              <a:t>Problem Statement</a:t>
            </a:r>
            <a:endParaRPr lang="en-IN" sz="44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1446989" y="1268962"/>
            <a:ext cx="10412221" cy="4559559"/>
          </a:xfrm>
        </p:spPr>
        <p:txBody>
          <a:bodyPr>
            <a:normAutofit/>
          </a:bodyPr>
          <a:lstStyle/>
          <a:p>
            <a:pPr algn="just"/>
            <a:r>
              <a:rPr lang="en-US" dirty="0">
                <a:ln w="0"/>
                <a:effectLst>
                  <a:outerShdw blurRad="38100" dist="19050" dir="2700000" algn="tl" rotWithShape="0">
                    <a:schemeClr val="dk1">
                      <a:alpha val="40000"/>
                    </a:schemeClr>
                  </a:outerShdw>
                </a:effectLst>
              </a:rPr>
              <a:t>Farming is the Prime Occupation in India, The Advanced techniques and the Automated machines which are leading the world to new heights are been lagging when it is concerned to Farming, either the lack of awareness of the advanced facilities or the unavailability leads to poverty in Farming. Even after all the hard work and the production done by the farmers, in today’s market, the farmers are cheated by the Agents, leading to poverty. </a:t>
            </a:r>
            <a:r>
              <a:rPr lang="en-US" dirty="0" err="1">
                <a:ln w="0"/>
                <a:effectLst>
                  <a:outerShdw blurRad="38100" dist="19050" dir="2700000" algn="tl" rotWithShape="0">
                    <a:schemeClr val="dk1">
                      <a:alpha val="40000"/>
                    </a:schemeClr>
                  </a:outerShdw>
                </a:effectLst>
              </a:rPr>
              <a:t>Agro</a:t>
            </a:r>
            <a:r>
              <a:rPr lang="en-US" dirty="0">
                <a:ln w="0"/>
                <a:effectLst>
                  <a:outerShdw blurRad="38100" dist="19050" dir="2700000" algn="tl" rotWithShape="0">
                    <a:schemeClr val="dk1">
                      <a:alpha val="40000"/>
                    </a:schemeClr>
                  </a:outerShdw>
                </a:effectLst>
              </a:rPr>
              <a:t>-marketing would make all things automatic which makes it easier to serve as the best solution to all the problems. </a:t>
            </a:r>
            <a:r>
              <a:rPr lang="en-US" dirty="0" err="1">
                <a:ln w="0"/>
                <a:effectLst>
                  <a:outerShdw blurRad="38100" dist="19050" dir="2700000" algn="tl" rotWithShape="0">
                    <a:schemeClr val="dk1">
                      <a:alpha val="40000"/>
                    </a:schemeClr>
                  </a:outerShdw>
                </a:effectLst>
              </a:rPr>
              <a:t>RoshDip</a:t>
            </a:r>
            <a:r>
              <a:rPr lang="en-US" dirty="0">
                <a:ln w="0"/>
                <a:effectLst>
                  <a:outerShdw blurRad="38100" dist="19050" dir="2700000" algn="tl" rotWithShape="0">
                    <a:schemeClr val="dk1">
                      <a:alpha val="40000"/>
                    </a:schemeClr>
                  </a:outerShdw>
                </a:effectLst>
              </a:rPr>
              <a:t> farming will serve as a way for the farmers to sell their products cross the city just with some basic knowledge about how to use the website. </a:t>
            </a:r>
            <a:endParaRPr lang="en-IN"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9828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751" y="372291"/>
            <a:ext cx="10018713" cy="816429"/>
          </a:xfrm>
        </p:spPr>
        <p:txBody>
          <a:bodyPr>
            <a:noAutofit/>
          </a:bodyPr>
          <a:lstStyle/>
          <a:p>
            <a:r>
              <a:rPr lang="en-US" sz="4400" u="sng" dirty="0">
                <a:ln w="0"/>
                <a:effectLst>
                  <a:outerShdw blurRad="38100" dist="19050" dir="2700000" algn="tl" rotWithShape="0">
                    <a:schemeClr val="dk1">
                      <a:alpha val="40000"/>
                    </a:schemeClr>
                  </a:outerShdw>
                </a:effectLst>
              </a:rPr>
              <a:t>DFD Level 5:</a:t>
            </a:r>
            <a:br>
              <a:rPr lang="en-IN" sz="4400" dirty="0">
                <a:ln w="0"/>
                <a:effectLst>
                  <a:outerShdw blurRad="38100" dist="19050" dir="2700000" algn="tl" rotWithShape="0">
                    <a:schemeClr val="dk1">
                      <a:alpha val="40000"/>
                    </a:schemeClr>
                  </a:outerShdw>
                </a:effectLst>
              </a:rPr>
            </a:br>
            <a:endParaRPr lang="en-IN" sz="4400" dirty="0">
              <a:ln w="0"/>
              <a:effectLst>
                <a:outerShdw blurRad="38100" dist="19050" dir="2700000" algn="tl" rotWithShape="0">
                  <a:schemeClr val="dk1">
                    <a:alpha val="40000"/>
                  </a:schemeClr>
                </a:outerShdw>
              </a:effectLst>
            </a:endParaRPr>
          </a:p>
        </p:txBody>
      </p:sp>
      <p:pic>
        <p:nvPicPr>
          <p:cNvPr id="4" name="Content Placeholder 3"/>
          <p:cNvPicPr>
            <a:picLocks noGrp="1" noChangeAspect="1"/>
          </p:cNvPicPr>
          <p:nvPr>
            <p:ph idx="1"/>
          </p:nvPr>
        </p:nvPicPr>
        <p:blipFill>
          <a:blip r:embed="rId2"/>
          <a:stretch>
            <a:fillRect/>
          </a:stretch>
        </p:blipFill>
        <p:spPr>
          <a:xfrm>
            <a:off x="2764223" y="780505"/>
            <a:ext cx="8373290" cy="5919007"/>
          </a:xfrm>
          <a:prstGeom prst="rect">
            <a:avLst/>
          </a:prstGeom>
        </p:spPr>
      </p:pic>
    </p:spTree>
    <p:extLst>
      <p:ext uri="{BB962C8B-B14F-4D97-AF65-F5344CB8AC3E}">
        <p14:creationId xmlns:p14="http://schemas.microsoft.com/office/powerpoint/2010/main" val="1198352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13510"/>
            <a:ext cx="10018713" cy="705394"/>
          </a:xfrm>
        </p:spPr>
        <p:txBody>
          <a:bodyPr>
            <a:noAutofit/>
          </a:bodyPr>
          <a:lstStyle/>
          <a:p>
            <a:r>
              <a:rPr lang="en-US" sz="4400" u="sng" dirty="0">
                <a:ln w="0"/>
                <a:effectLst>
                  <a:outerShdw blurRad="38100" dist="19050" dir="2700000" algn="tl" rotWithShape="0">
                    <a:schemeClr val="dk1">
                      <a:alpha val="40000"/>
                    </a:schemeClr>
                  </a:outerShdw>
                </a:effectLst>
              </a:rPr>
              <a:t>DFD Level 7:­­­</a:t>
            </a:r>
            <a:endParaRPr lang="en-IN" sz="4400" dirty="0">
              <a:ln w="0"/>
              <a:effectLst>
                <a:outerShdw blurRad="38100" dist="19050" dir="2700000" algn="tl" rotWithShape="0">
                  <a:schemeClr val="dk1">
                    <a:alpha val="40000"/>
                  </a:schemeClr>
                </a:outerShdw>
              </a:effectLst>
            </a:endParaRPr>
          </a:p>
        </p:txBody>
      </p:sp>
      <p:pic>
        <p:nvPicPr>
          <p:cNvPr id="4" name="Content Placeholder 3"/>
          <p:cNvPicPr>
            <a:picLocks noGrp="1"/>
          </p:cNvPicPr>
          <p:nvPr>
            <p:ph idx="1"/>
          </p:nvPr>
        </p:nvPicPr>
        <p:blipFill>
          <a:blip r:embed="rId2" cstate="print"/>
          <a:srcRect/>
          <a:stretch>
            <a:fillRect/>
          </a:stretch>
        </p:blipFill>
        <p:spPr bwMode="auto">
          <a:xfrm>
            <a:off x="2181497" y="783772"/>
            <a:ext cx="8908869" cy="5747658"/>
          </a:xfrm>
          <a:prstGeom prst="rect">
            <a:avLst/>
          </a:prstGeom>
          <a:noFill/>
          <a:ln w="9525">
            <a:noFill/>
            <a:miter lim="800000"/>
            <a:headEnd/>
            <a:tailEnd/>
          </a:ln>
        </p:spPr>
      </p:pic>
    </p:spTree>
    <p:extLst>
      <p:ext uri="{BB962C8B-B14F-4D97-AF65-F5344CB8AC3E}">
        <p14:creationId xmlns:p14="http://schemas.microsoft.com/office/powerpoint/2010/main" val="31659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8800" dirty="0">
                <a:ln w="0"/>
                <a:effectLst>
                  <a:outerShdw blurRad="38100" dist="19050" dir="2700000" algn="tl" rotWithShape="0">
                    <a:schemeClr val="dk1">
                      <a:alpha val="40000"/>
                    </a:schemeClr>
                  </a:outerShdw>
                </a:effectLst>
              </a:rPr>
              <a:t>Database Design</a:t>
            </a:r>
            <a:endParaRPr lang="en-IN" sz="8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35271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0363" y="783500"/>
            <a:ext cx="6629946" cy="1894386"/>
          </a:xfrm>
          <a:prstGeom prst="rect">
            <a:avLst/>
          </a:prstGeom>
        </p:spPr>
      </p:pic>
      <p:sp>
        <p:nvSpPr>
          <p:cNvPr id="3" name="TextBox 2"/>
          <p:cNvSpPr txBox="1"/>
          <p:nvPr/>
        </p:nvSpPr>
        <p:spPr>
          <a:xfrm>
            <a:off x="2194561" y="303543"/>
            <a:ext cx="2455817" cy="400110"/>
          </a:xfrm>
          <a:prstGeom prst="rect">
            <a:avLst/>
          </a:prstGeom>
          <a:noFill/>
        </p:spPr>
        <p:txBody>
          <a:bodyPr wrap="square" rtlCol="0">
            <a:spAutoFit/>
          </a:bodyPr>
          <a:lstStyle/>
          <a:p>
            <a:r>
              <a:rPr lang="en-IN" sz="2000" b="1" dirty="0"/>
              <a:t>Admin table</a:t>
            </a:r>
          </a:p>
        </p:txBody>
      </p:sp>
      <p:pic>
        <p:nvPicPr>
          <p:cNvPr id="4" name="Picture 3"/>
          <p:cNvPicPr>
            <a:picLocks noChangeAspect="1"/>
          </p:cNvPicPr>
          <p:nvPr/>
        </p:nvPicPr>
        <p:blipFill>
          <a:blip r:embed="rId3"/>
          <a:stretch>
            <a:fillRect/>
          </a:stretch>
        </p:blipFill>
        <p:spPr>
          <a:xfrm>
            <a:off x="2370363" y="3468917"/>
            <a:ext cx="6891203" cy="3057525"/>
          </a:xfrm>
          <a:prstGeom prst="rect">
            <a:avLst/>
          </a:prstGeom>
        </p:spPr>
      </p:pic>
      <p:sp>
        <p:nvSpPr>
          <p:cNvPr id="5" name="TextBox 4"/>
          <p:cNvSpPr txBox="1"/>
          <p:nvPr/>
        </p:nvSpPr>
        <p:spPr>
          <a:xfrm>
            <a:off x="2194561" y="2992669"/>
            <a:ext cx="2586447" cy="400110"/>
          </a:xfrm>
          <a:prstGeom prst="rect">
            <a:avLst/>
          </a:prstGeom>
          <a:noFill/>
        </p:spPr>
        <p:txBody>
          <a:bodyPr wrap="square" rtlCol="0">
            <a:spAutoFit/>
          </a:bodyPr>
          <a:lstStyle/>
          <a:p>
            <a:r>
              <a:rPr lang="en-IN" sz="2000" b="1" dirty="0"/>
              <a:t>Article table</a:t>
            </a:r>
          </a:p>
        </p:txBody>
      </p:sp>
    </p:spTree>
    <p:extLst>
      <p:ext uri="{BB962C8B-B14F-4D97-AF65-F5344CB8AC3E}">
        <p14:creationId xmlns:p14="http://schemas.microsoft.com/office/powerpoint/2010/main" val="210049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0242" y="1043259"/>
            <a:ext cx="6655118" cy="2209392"/>
          </a:xfrm>
          <a:prstGeom prst="rect">
            <a:avLst/>
          </a:prstGeom>
        </p:spPr>
      </p:pic>
      <p:sp>
        <p:nvSpPr>
          <p:cNvPr id="3" name="TextBox 2"/>
          <p:cNvSpPr txBox="1"/>
          <p:nvPr/>
        </p:nvSpPr>
        <p:spPr>
          <a:xfrm>
            <a:off x="1907177" y="483326"/>
            <a:ext cx="2220686" cy="400110"/>
          </a:xfrm>
          <a:prstGeom prst="rect">
            <a:avLst/>
          </a:prstGeom>
          <a:noFill/>
        </p:spPr>
        <p:txBody>
          <a:bodyPr wrap="square" rtlCol="0">
            <a:spAutoFit/>
          </a:bodyPr>
          <a:lstStyle/>
          <a:p>
            <a:r>
              <a:rPr lang="en-IN" sz="2000" b="1" dirty="0"/>
              <a:t>Category table</a:t>
            </a:r>
          </a:p>
        </p:txBody>
      </p:sp>
      <p:pic>
        <p:nvPicPr>
          <p:cNvPr id="4" name="Picture 3"/>
          <p:cNvPicPr>
            <a:picLocks noChangeAspect="1"/>
          </p:cNvPicPr>
          <p:nvPr/>
        </p:nvPicPr>
        <p:blipFill>
          <a:blip r:embed="rId3"/>
          <a:stretch>
            <a:fillRect/>
          </a:stretch>
        </p:blipFill>
        <p:spPr>
          <a:xfrm>
            <a:off x="1907177" y="3918312"/>
            <a:ext cx="6655118" cy="2377985"/>
          </a:xfrm>
          <a:prstGeom prst="rect">
            <a:avLst/>
          </a:prstGeom>
        </p:spPr>
      </p:pic>
      <p:sp>
        <p:nvSpPr>
          <p:cNvPr id="5" name="TextBox 4"/>
          <p:cNvSpPr txBox="1"/>
          <p:nvPr/>
        </p:nvSpPr>
        <p:spPr>
          <a:xfrm>
            <a:off x="1940242" y="3446824"/>
            <a:ext cx="2501129" cy="400110"/>
          </a:xfrm>
          <a:prstGeom prst="rect">
            <a:avLst/>
          </a:prstGeom>
          <a:noFill/>
        </p:spPr>
        <p:txBody>
          <a:bodyPr wrap="square" rtlCol="0">
            <a:spAutoFit/>
          </a:bodyPr>
          <a:lstStyle/>
          <a:p>
            <a:r>
              <a:rPr lang="en-IN" sz="2000" b="1" dirty="0"/>
              <a:t>City table</a:t>
            </a:r>
          </a:p>
        </p:txBody>
      </p:sp>
    </p:spTree>
    <p:extLst>
      <p:ext uri="{BB962C8B-B14F-4D97-AF65-F5344CB8AC3E}">
        <p14:creationId xmlns:p14="http://schemas.microsoft.com/office/powerpoint/2010/main" val="247583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7835" y="719818"/>
            <a:ext cx="7406912" cy="1238250"/>
          </a:xfrm>
          <a:prstGeom prst="rect">
            <a:avLst/>
          </a:prstGeom>
        </p:spPr>
      </p:pic>
      <p:pic>
        <p:nvPicPr>
          <p:cNvPr id="3" name="Picture 2"/>
          <p:cNvPicPr>
            <a:picLocks noChangeAspect="1"/>
          </p:cNvPicPr>
          <p:nvPr/>
        </p:nvPicPr>
        <p:blipFill>
          <a:blip r:embed="rId3"/>
          <a:stretch>
            <a:fillRect/>
          </a:stretch>
        </p:blipFill>
        <p:spPr>
          <a:xfrm>
            <a:off x="2277835" y="2468881"/>
            <a:ext cx="7406912" cy="4148682"/>
          </a:xfrm>
          <a:prstGeom prst="rect">
            <a:avLst/>
          </a:prstGeom>
        </p:spPr>
      </p:pic>
      <p:sp>
        <p:nvSpPr>
          <p:cNvPr id="4" name="TextBox 3"/>
          <p:cNvSpPr txBox="1"/>
          <p:nvPr/>
        </p:nvSpPr>
        <p:spPr>
          <a:xfrm>
            <a:off x="2481943" y="209005"/>
            <a:ext cx="2495005" cy="400110"/>
          </a:xfrm>
          <a:prstGeom prst="rect">
            <a:avLst/>
          </a:prstGeom>
          <a:noFill/>
        </p:spPr>
        <p:txBody>
          <a:bodyPr wrap="square" rtlCol="0">
            <a:spAutoFit/>
          </a:bodyPr>
          <a:lstStyle/>
          <a:p>
            <a:r>
              <a:rPr lang="en-IN" sz="2000" b="1" dirty="0"/>
              <a:t>Country table</a:t>
            </a:r>
          </a:p>
        </p:txBody>
      </p:sp>
      <p:sp>
        <p:nvSpPr>
          <p:cNvPr id="5" name="TextBox 4"/>
          <p:cNvSpPr txBox="1"/>
          <p:nvPr/>
        </p:nvSpPr>
        <p:spPr>
          <a:xfrm>
            <a:off x="2481943" y="2013419"/>
            <a:ext cx="3069771" cy="400110"/>
          </a:xfrm>
          <a:prstGeom prst="rect">
            <a:avLst/>
          </a:prstGeom>
          <a:noFill/>
        </p:spPr>
        <p:txBody>
          <a:bodyPr wrap="square" rtlCol="0">
            <a:spAutoFit/>
          </a:bodyPr>
          <a:lstStyle/>
          <a:p>
            <a:r>
              <a:rPr lang="en-IN" sz="2000" b="1" dirty="0"/>
              <a:t>Customer table</a:t>
            </a:r>
          </a:p>
        </p:txBody>
      </p:sp>
    </p:spTree>
    <p:extLst>
      <p:ext uri="{BB962C8B-B14F-4D97-AF65-F5344CB8AC3E}">
        <p14:creationId xmlns:p14="http://schemas.microsoft.com/office/powerpoint/2010/main" val="14685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12300" y="505369"/>
            <a:ext cx="7419974" cy="1650002"/>
          </a:xfrm>
          <a:prstGeom prst="rect">
            <a:avLst/>
          </a:prstGeom>
        </p:spPr>
      </p:pic>
      <p:pic>
        <p:nvPicPr>
          <p:cNvPr id="3" name="Picture 2"/>
          <p:cNvPicPr>
            <a:picLocks noChangeAspect="1"/>
          </p:cNvPicPr>
          <p:nvPr/>
        </p:nvPicPr>
        <p:blipFill>
          <a:blip r:embed="rId3"/>
          <a:stretch>
            <a:fillRect/>
          </a:stretch>
        </p:blipFill>
        <p:spPr>
          <a:xfrm>
            <a:off x="2612300" y="2594007"/>
            <a:ext cx="7419974" cy="4146427"/>
          </a:xfrm>
          <a:prstGeom prst="rect">
            <a:avLst/>
          </a:prstGeom>
        </p:spPr>
      </p:pic>
      <p:sp>
        <p:nvSpPr>
          <p:cNvPr id="4" name="TextBox 3"/>
          <p:cNvSpPr txBox="1"/>
          <p:nvPr/>
        </p:nvSpPr>
        <p:spPr>
          <a:xfrm>
            <a:off x="2926080" y="2174634"/>
            <a:ext cx="2286000" cy="400110"/>
          </a:xfrm>
          <a:prstGeom prst="rect">
            <a:avLst/>
          </a:prstGeom>
          <a:noFill/>
        </p:spPr>
        <p:txBody>
          <a:bodyPr wrap="square" rtlCol="0">
            <a:spAutoFit/>
          </a:bodyPr>
          <a:lstStyle/>
          <a:p>
            <a:r>
              <a:rPr lang="en-IN" sz="2000" b="1" dirty="0"/>
              <a:t>Product table</a:t>
            </a:r>
          </a:p>
        </p:txBody>
      </p:sp>
      <p:sp>
        <p:nvSpPr>
          <p:cNvPr id="5" name="TextBox 4"/>
          <p:cNvSpPr txBox="1"/>
          <p:nvPr/>
        </p:nvSpPr>
        <p:spPr>
          <a:xfrm>
            <a:off x="2926080" y="85996"/>
            <a:ext cx="2377440" cy="400110"/>
          </a:xfrm>
          <a:prstGeom prst="rect">
            <a:avLst/>
          </a:prstGeom>
          <a:noFill/>
        </p:spPr>
        <p:txBody>
          <a:bodyPr wrap="square" rtlCol="0">
            <a:spAutoFit/>
          </a:bodyPr>
          <a:lstStyle/>
          <a:p>
            <a:r>
              <a:rPr lang="en-IN" sz="2000" b="1" dirty="0"/>
              <a:t>Produce table</a:t>
            </a:r>
          </a:p>
        </p:txBody>
      </p:sp>
    </p:spTree>
    <p:extLst>
      <p:ext uri="{BB962C8B-B14F-4D97-AF65-F5344CB8AC3E}">
        <p14:creationId xmlns:p14="http://schemas.microsoft.com/office/powerpoint/2010/main" val="725277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7257" y="523603"/>
            <a:ext cx="8143956" cy="3449895"/>
          </a:xfrm>
          <a:prstGeom prst="rect">
            <a:avLst/>
          </a:prstGeom>
        </p:spPr>
      </p:pic>
      <p:sp>
        <p:nvSpPr>
          <p:cNvPr id="3" name="TextBox 2"/>
          <p:cNvSpPr txBox="1"/>
          <p:nvPr/>
        </p:nvSpPr>
        <p:spPr>
          <a:xfrm>
            <a:off x="2547257" y="154271"/>
            <a:ext cx="3788229" cy="400110"/>
          </a:xfrm>
          <a:prstGeom prst="rect">
            <a:avLst/>
          </a:prstGeom>
          <a:noFill/>
        </p:spPr>
        <p:txBody>
          <a:bodyPr wrap="square" rtlCol="0">
            <a:spAutoFit/>
          </a:bodyPr>
          <a:lstStyle/>
          <a:p>
            <a:r>
              <a:rPr lang="en-IN" sz="2000" b="1" dirty="0"/>
              <a:t>Product purchase bill table</a:t>
            </a:r>
          </a:p>
        </p:txBody>
      </p:sp>
      <p:pic>
        <p:nvPicPr>
          <p:cNvPr id="4" name="Picture 3"/>
          <p:cNvPicPr>
            <a:picLocks noChangeAspect="1"/>
          </p:cNvPicPr>
          <p:nvPr/>
        </p:nvPicPr>
        <p:blipFill>
          <a:blip r:embed="rId3"/>
          <a:stretch>
            <a:fillRect/>
          </a:stretch>
        </p:blipFill>
        <p:spPr>
          <a:xfrm>
            <a:off x="2547257" y="4373608"/>
            <a:ext cx="8040540" cy="2343150"/>
          </a:xfrm>
          <a:prstGeom prst="rect">
            <a:avLst/>
          </a:prstGeom>
        </p:spPr>
      </p:pic>
      <p:sp>
        <p:nvSpPr>
          <p:cNvPr id="5" name="TextBox 4"/>
          <p:cNvSpPr txBox="1"/>
          <p:nvPr/>
        </p:nvSpPr>
        <p:spPr>
          <a:xfrm>
            <a:off x="2547257" y="3973498"/>
            <a:ext cx="4020270" cy="400110"/>
          </a:xfrm>
          <a:prstGeom prst="rect">
            <a:avLst/>
          </a:prstGeom>
          <a:noFill/>
        </p:spPr>
        <p:txBody>
          <a:bodyPr wrap="square" rtlCol="0">
            <a:spAutoFit/>
          </a:bodyPr>
          <a:lstStyle/>
          <a:p>
            <a:r>
              <a:rPr lang="en-IN" sz="2000" b="1" dirty="0"/>
              <a:t>Purchase order record table</a:t>
            </a:r>
          </a:p>
        </p:txBody>
      </p:sp>
    </p:spTree>
    <p:extLst>
      <p:ext uri="{BB962C8B-B14F-4D97-AF65-F5344CB8AC3E}">
        <p14:creationId xmlns:p14="http://schemas.microsoft.com/office/powerpoint/2010/main" val="2660892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9072" y="699951"/>
            <a:ext cx="8045087" cy="2819400"/>
          </a:xfrm>
          <a:prstGeom prst="rect">
            <a:avLst/>
          </a:prstGeom>
        </p:spPr>
      </p:pic>
      <p:pic>
        <p:nvPicPr>
          <p:cNvPr id="3" name="Picture 2"/>
          <p:cNvPicPr>
            <a:picLocks noChangeAspect="1"/>
          </p:cNvPicPr>
          <p:nvPr/>
        </p:nvPicPr>
        <p:blipFill>
          <a:blip r:embed="rId3"/>
          <a:stretch>
            <a:fillRect/>
          </a:stretch>
        </p:blipFill>
        <p:spPr>
          <a:xfrm>
            <a:off x="2379072" y="4064045"/>
            <a:ext cx="8045087" cy="2375944"/>
          </a:xfrm>
          <a:prstGeom prst="rect">
            <a:avLst/>
          </a:prstGeom>
        </p:spPr>
      </p:pic>
      <p:sp>
        <p:nvSpPr>
          <p:cNvPr id="4" name="TextBox 3"/>
          <p:cNvSpPr txBox="1"/>
          <p:nvPr/>
        </p:nvSpPr>
        <p:spPr>
          <a:xfrm>
            <a:off x="2379072" y="330619"/>
            <a:ext cx="3107328" cy="400110"/>
          </a:xfrm>
          <a:prstGeom prst="rect">
            <a:avLst/>
          </a:prstGeom>
          <a:noFill/>
        </p:spPr>
        <p:txBody>
          <a:bodyPr wrap="square" rtlCol="0">
            <a:spAutoFit/>
          </a:bodyPr>
          <a:lstStyle/>
          <a:p>
            <a:r>
              <a:rPr lang="en-IN" sz="2000" b="1" dirty="0"/>
              <a:t>Purchase order table</a:t>
            </a:r>
          </a:p>
        </p:txBody>
      </p:sp>
      <p:sp>
        <p:nvSpPr>
          <p:cNvPr id="5" name="TextBox 4"/>
          <p:cNvSpPr txBox="1"/>
          <p:nvPr/>
        </p:nvSpPr>
        <p:spPr>
          <a:xfrm>
            <a:off x="2379072" y="3681361"/>
            <a:ext cx="3527206" cy="400110"/>
          </a:xfrm>
          <a:prstGeom prst="rect">
            <a:avLst/>
          </a:prstGeom>
          <a:noFill/>
        </p:spPr>
        <p:txBody>
          <a:bodyPr wrap="square" rtlCol="0">
            <a:spAutoFit/>
          </a:bodyPr>
          <a:lstStyle/>
          <a:p>
            <a:r>
              <a:rPr lang="en-IN" sz="2000" b="1" dirty="0"/>
              <a:t>Purchase order bill table</a:t>
            </a:r>
          </a:p>
        </p:txBody>
      </p:sp>
    </p:spTree>
    <p:extLst>
      <p:ext uri="{BB962C8B-B14F-4D97-AF65-F5344CB8AC3E}">
        <p14:creationId xmlns:p14="http://schemas.microsoft.com/office/powerpoint/2010/main" val="2355828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24816" y="404949"/>
            <a:ext cx="7851593" cy="2106794"/>
          </a:xfrm>
          <a:prstGeom prst="rect">
            <a:avLst/>
          </a:prstGeom>
        </p:spPr>
      </p:pic>
      <p:pic>
        <p:nvPicPr>
          <p:cNvPr id="3" name="Picture 2"/>
          <p:cNvPicPr>
            <a:picLocks noChangeAspect="1"/>
          </p:cNvPicPr>
          <p:nvPr/>
        </p:nvPicPr>
        <p:blipFill>
          <a:blip r:embed="rId3"/>
          <a:stretch>
            <a:fillRect/>
          </a:stretch>
        </p:blipFill>
        <p:spPr>
          <a:xfrm>
            <a:off x="2624817" y="2834639"/>
            <a:ext cx="7851593" cy="3916953"/>
          </a:xfrm>
          <a:prstGeom prst="rect">
            <a:avLst/>
          </a:prstGeom>
        </p:spPr>
      </p:pic>
      <p:sp>
        <p:nvSpPr>
          <p:cNvPr id="4" name="TextBox 3"/>
          <p:cNvSpPr txBox="1"/>
          <p:nvPr/>
        </p:nvSpPr>
        <p:spPr>
          <a:xfrm>
            <a:off x="2624816" y="35617"/>
            <a:ext cx="3018338" cy="400110"/>
          </a:xfrm>
          <a:prstGeom prst="rect">
            <a:avLst/>
          </a:prstGeom>
          <a:noFill/>
        </p:spPr>
        <p:txBody>
          <a:bodyPr wrap="square" rtlCol="0">
            <a:spAutoFit/>
          </a:bodyPr>
          <a:lstStyle/>
          <a:p>
            <a:r>
              <a:rPr lang="en-IN" sz="2000" b="1" dirty="0"/>
              <a:t>Purchase request table</a:t>
            </a:r>
          </a:p>
        </p:txBody>
      </p:sp>
      <p:sp>
        <p:nvSpPr>
          <p:cNvPr id="5" name="TextBox 4"/>
          <p:cNvSpPr txBox="1"/>
          <p:nvPr/>
        </p:nvSpPr>
        <p:spPr>
          <a:xfrm>
            <a:off x="2624816" y="2489873"/>
            <a:ext cx="2416628" cy="400110"/>
          </a:xfrm>
          <a:prstGeom prst="rect">
            <a:avLst/>
          </a:prstGeom>
          <a:noFill/>
        </p:spPr>
        <p:txBody>
          <a:bodyPr wrap="square" rtlCol="0">
            <a:spAutoFit/>
          </a:bodyPr>
          <a:lstStyle/>
          <a:p>
            <a:r>
              <a:rPr lang="en-IN" sz="2000" b="1" dirty="0"/>
              <a:t>Seller table</a:t>
            </a:r>
          </a:p>
        </p:txBody>
      </p:sp>
    </p:spTree>
    <p:extLst>
      <p:ext uri="{BB962C8B-B14F-4D97-AF65-F5344CB8AC3E}">
        <p14:creationId xmlns:p14="http://schemas.microsoft.com/office/powerpoint/2010/main" val="338620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547949"/>
          </a:xfrm>
        </p:spPr>
        <p:txBody>
          <a:bodyPr/>
          <a:lstStyle/>
          <a:p>
            <a:r>
              <a:rPr lang="en-IN" sz="4400" dirty="0">
                <a:ln w="0"/>
                <a:solidFill>
                  <a:schemeClr val="accent1"/>
                </a:solidFill>
                <a:effectLst>
                  <a:outerShdw blurRad="38100" dist="25400" dir="5400000" algn="ctr" rotWithShape="0">
                    <a:srgbClr val="6E747A">
                      <a:alpha val="43000"/>
                    </a:srgbClr>
                  </a:outerShdw>
                </a:effectLst>
              </a:rPr>
              <a:t>Objective of the project:</a:t>
            </a:r>
            <a:endParaRPr lang="en-IN" dirty="0"/>
          </a:p>
        </p:txBody>
      </p:sp>
      <p:sp>
        <p:nvSpPr>
          <p:cNvPr id="3" name="Content Placeholder 2"/>
          <p:cNvSpPr>
            <a:spLocks noGrp="1"/>
          </p:cNvSpPr>
          <p:nvPr>
            <p:ph idx="1"/>
          </p:nvPr>
        </p:nvSpPr>
        <p:spPr>
          <a:xfrm>
            <a:off x="1484310" y="2390503"/>
            <a:ext cx="10018713" cy="3400697"/>
          </a:xfrm>
        </p:spPr>
        <p:txBody>
          <a:bodyPr>
            <a:normAutofit/>
          </a:bodyPr>
          <a:lstStyle/>
          <a:p>
            <a:pPr lvl="1"/>
            <a:endParaRPr lang="en-IN" sz="1800" dirty="0"/>
          </a:p>
          <a:p>
            <a:pPr marL="0" indent="0" algn="just">
              <a:buNone/>
            </a:pPr>
            <a:r>
              <a:rPr lang="en-IN" dirty="0">
                <a:ln w="0"/>
                <a:effectLst>
                  <a:outerShdw blurRad="38100" dist="19050" dir="2700000" algn="tl" rotWithShape="0">
                    <a:schemeClr val="dk1">
                      <a:alpha val="40000"/>
                    </a:schemeClr>
                  </a:outerShdw>
                </a:effectLst>
              </a:rPr>
              <a:t>The main objective of developing “</a:t>
            </a:r>
            <a:r>
              <a:rPr lang="en-IN" dirty="0" err="1">
                <a:ln w="0"/>
                <a:effectLst>
                  <a:outerShdw blurRad="38100" dist="19050" dir="2700000" algn="tl" rotWithShape="0">
                    <a:schemeClr val="dk1">
                      <a:alpha val="40000"/>
                    </a:schemeClr>
                  </a:outerShdw>
                </a:effectLst>
              </a:rPr>
              <a:t>RoshDip</a:t>
            </a:r>
            <a:r>
              <a:rPr lang="en-IN" dirty="0">
                <a:ln w="0"/>
                <a:effectLst>
                  <a:outerShdw blurRad="38100" dist="19050" dir="2700000" algn="tl" rotWithShape="0">
                    <a:schemeClr val="dk1">
                      <a:alpha val="40000"/>
                    </a:schemeClr>
                  </a:outerShdw>
                </a:effectLst>
              </a:rPr>
              <a:t>” application is to help farmers by providing all kinds agriculture related information in the website. “</a:t>
            </a:r>
            <a:r>
              <a:rPr lang="en-IN" dirty="0" err="1">
                <a:ln w="0"/>
                <a:effectLst>
                  <a:outerShdw blurRad="38100" dist="19050" dir="2700000" algn="tl" rotWithShape="0">
                    <a:schemeClr val="dk1">
                      <a:alpha val="40000"/>
                    </a:schemeClr>
                  </a:outerShdw>
                </a:effectLst>
              </a:rPr>
              <a:t>RoshDip</a:t>
            </a:r>
            <a:r>
              <a:rPr lang="en-IN" dirty="0">
                <a:ln w="0"/>
                <a:effectLst>
                  <a:outerShdw blurRad="38100" dist="19050" dir="2700000" algn="tl" rotWithShape="0">
                    <a:schemeClr val="dk1">
                      <a:alpha val="40000"/>
                    </a:schemeClr>
                  </a:outerShdw>
                </a:effectLst>
              </a:rPr>
              <a:t>” is Agriculture management website application which helps farmers to give best-practice farming processes. It helps farmers to improve their productivity and profitability. It enables farmers to sell their products online and farmers can purchase tools and seeds directly from seller.</a:t>
            </a:r>
            <a:endParaRPr lang="en-IN" sz="2000" dirty="0">
              <a:ln w="0"/>
              <a:effectLst>
                <a:outerShdw blurRad="38100" dist="19050" dir="2700000" algn="tl" rotWithShape="0">
                  <a:schemeClr val="dk1">
                    <a:alpha val="40000"/>
                  </a:schemeClr>
                </a:outerShdw>
              </a:effectLst>
            </a:endParaRPr>
          </a:p>
          <a:p>
            <a:pPr marL="0" indent="0">
              <a:buNone/>
            </a:pPr>
            <a:endParaRPr lang="en-IN" dirty="0"/>
          </a:p>
        </p:txBody>
      </p:sp>
    </p:spTree>
    <p:extLst>
      <p:ext uri="{BB962C8B-B14F-4D97-AF65-F5344CB8AC3E}">
        <p14:creationId xmlns:p14="http://schemas.microsoft.com/office/powerpoint/2010/main" val="1429113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69424" y="553131"/>
            <a:ext cx="7340782" cy="3400425"/>
          </a:xfrm>
          <a:prstGeom prst="rect">
            <a:avLst/>
          </a:prstGeom>
        </p:spPr>
      </p:pic>
      <p:pic>
        <p:nvPicPr>
          <p:cNvPr id="3" name="Picture 2"/>
          <p:cNvPicPr>
            <a:picLocks noChangeAspect="1"/>
          </p:cNvPicPr>
          <p:nvPr/>
        </p:nvPicPr>
        <p:blipFill>
          <a:blip r:embed="rId3"/>
          <a:stretch>
            <a:fillRect/>
          </a:stretch>
        </p:blipFill>
        <p:spPr>
          <a:xfrm>
            <a:off x="2469424" y="4673917"/>
            <a:ext cx="7340782" cy="1533525"/>
          </a:xfrm>
          <a:prstGeom prst="rect">
            <a:avLst/>
          </a:prstGeom>
        </p:spPr>
      </p:pic>
      <p:sp>
        <p:nvSpPr>
          <p:cNvPr id="4" name="TextBox 3"/>
          <p:cNvSpPr txBox="1"/>
          <p:nvPr/>
        </p:nvSpPr>
        <p:spPr>
          <a:xfrm>
            <a:off x="2469424" y="153021"/>
            <a:ext cx="2979654" cy="400110"/>
          </a:xfrm>
          <a:prstGeom prst="rect">
            <a:avLst/>
          </a:prstGeom>
          <a:noFill/>
        </p:spPr>
        <p:txBody>
          <a:bodyPr wrap="square" rtlCol="0">
            <a:spAutoFit/>
          </a:bodyPr>
          <a:lstStyle/>
          <a:p>
            <a:r>
              <a:rPr lang="en-IN" sz="2000" b="1" dirty="0"/>
              <a:t>Selling product table</a:t>
            </a:r>
          </a:p>
        </p:txBody>
      </p:sp>
      <p:sp>
        <p:nvSpPr>
          <p:cNvPr id="5" name="TextBox 4"/>
          <p:cNvSpPr txBox="1"/>
          <p:nvPr/>
        </p:nvSpPr>
        <p:spPr>
          <a:xfrm>
            <a:off x="2469424" y="4153611"/>
            <a:ext cx="2325188" cy="400110"/>
          </a:xfrm>
          <a:prstGeom prst="rect">
            <a:avLst/>
          </a:prstGeom>
          <a:noFill/>
        </p:spPr>
        <p:txBody>
          <a:bodyPr wrap="square" rtlCol="0">
            <a:spAutoFit/>
          </a:bodyPr>
          <a:lstStyle/>
          <a:p>
            <a:r>
              <a:rPr lang="en-IN" sz="2000" b="1" dirty="0"/>
              <a:t>State table</a:t>
            </a:r>
          </a:p>
        </p:txBody>
      </p:sp>
    </p:spTree>
    <p:extLst>
      <p:ext uri="{BB962C8B-B14F-4D97-AF65-F5344CB8AC3E}">
        <p14:creationId xmlns:p14="http://schemas.microsoft.com/office/powerpoint/2010/main" val="328795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71627" y="443320"/>
            <a:ext cx="8222796" cy="2095500"/>
          </a:xfrm>
          <a:prstGeom prst="rect">
            <a:avLst/>
          </a:prstGeom>
        </p:spPr>
      </p:pic>
      <p:sp>
        <p:nvSpPr>
          <p:cNvPr id="4" name="TextBox 3"/>
          <p:cNvSpPr txBox="1"/>
          <p:nvPr/>
        </p:nvSpPr>
        <p:spPr>
          <a:xfrm>
            <a:off x="2671627" y="27532"/>
            <a:ext cx="2116183" cy="400110"/>
          </a:xfrm>
          <a:prstGeom prst="rect">
            <a:avLst/>
          </a:prstGeom>
          <a:noFill/>
        </p:spPr>
        <p:txBody>
          <a:bodyPr wrap="square" rtlCol="0">
            <a:spAutoFit/>
          </a:bodyPr>
          <a:lstStyle/>
          <a:p>
            <a:r>
              <a:rPr lang="en-IN" sz="2000" b="1" dirty="0"/>
              <a:t>Variety table</a:t>
            </a:r>
          </a:p>
        </p:txBody>
      </p:sp>
    </p:spTree>
    <p:extLst>
      <p:ext uri="{BB962C8B-B14F-4D97-AF65-F5344CB8AC3E}">
        <p14:creationId xmlns:p14="http://schemas.microsoft.com/office/powerpoint/2010/main" val="325309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800" dirty="0">
                <a:ln w="0"/>
                <a:effectLst>
                  <a:outerShdw blurRad="38100" dist="19050" dir="2700000" algn="tl" rotWithShape="0">
                    <a:schemeClr val="dk1">
                      <a:alpha val="40000"/>
                    </a:schemeClr>
                  </a:outerShdw>
                </a:effectLst>
              </a:rPr>
              <a:t>TESTING</a:t>
            </a:r>
            <a:endParaRPr lang="en-IN" sz="8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37911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2426" y="399303"/>
            <a:ext cx="7271656" cy="4467890"/>
          </a:xfrm>
          <a:prstGeom prst="rect">
            <a:avLst/>
          </a:prstGeom>
        </p:spPr>
        <p:txBody>
          <a:bodyPr wrap="square">
            <a:spAutoFit/>
          </a:bodyPr>
          <a:lstStyle/>
          <a:p>
            <a:pPr lvl="0">
              <a:lnSpc>
                <a:spcPct val="150000"/>
              </a:lnSpc>
              <a:spcAft>
                <a:spcPts val="0"/>
              </a:spcAft>
            </a:pPr>
            <a:r>
              <a:rPr lang="en-IN" sz="44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Levels of Testing:</a:t>
            </a:r>
          </a:p>
          <a:p>
            <a:pPr lvl="0">
              <a:lnSpc>
                <a:spcPct val="150000"/>
              </a:lnSpc>
              <a:spcAft>
                <a:spcPts val="0"/>
              </a:spcAft>
            </a:pPr>
            <a:endParaRPr lang="en-IN" sz="4400"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IN" sz="3200" b="1" dirty="0">
                <a:latin typeface="Times New Roman" panose="02020603050405020304" pitchFamily="18" charset="0"/>
                <a:ea typeface="Calibri" panose="020F0502020204030204" pitchFamily="34" charset="0"/>
                <a:cs typeface="Times New Roman" panose="02020603050405020304" pitchFamily="18" charset="0"/>
              </a:rPr>
              <a:t>Unit Testing</a:t>
            </a:r>
            <a:endParaRPr lang="en-IN" sz="2000" dirty="0">
              <a:latin typeface="Times New Roman" panose="02020603050405020304" pitchFamily="18" charset="0"/>
              <a:ea typeface="Times New Roman" panose="02020603050405020304" pitchFamily="18" charset="0"/>
            </a:endParaRPr>
          </a:p>
          <a:p>
            <a:pPr marL="342900" lvl="0" indent="-342900">
              <a:lnSpc>
                <a:spcPct val="150000"/>
              </a:lnSpc>
              <a:spcAft>
                <a:spcPts val="0"/>
              </a:spcAft>
              <a:buFont typeface="Symbol" panose="05050102010706020507" pitchFamily="18" charset="2"/>
              <a:buChar char=""/>
            </a:pPr>
            <a:r>
              <a:rPr lang="en-IN" sz="3200" b="1" dirty="0">
                <a:latin typeface="Times New Roman" panose="02020603050405020304" pitchFamily="18" charset="0"/>
                <a:ea typeface="Calibri" panose="020F0502020204030204" pitchFamily="34" charset="0"/>
                <a:cs typeface="Times New Roman" panose="02020603050405020304" pitchFamily="18" charset="0"/>
              </a:rPr>
              <a:t>Integration Testing</a:t>
            </a:r>
            <a:endParaRPr lang="en-IN" sz="2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Symbol" panose="05050102010706020507" pitchFamily="18" charset="2"/>
              <a:buChar char=""/>
            </a:pPr>
            <a:r>
              <a:rPr lang="en-IN" sz="3200" b="1" dirty="0">
                <a:latin typeface="Times New Roman" panose="02020603050405020304" pitchFamily="18" charset="0"/>
                <a:ea typeface="Calibri" panose="020F0502020204030204" pitchFamily="34" charset="0"/>
                <a:cs typeface="Times New Roman" panose="02020603050405020304" pitchFamily="18" charset="0"/>
              </a:rPr>
              <a:t>System Testing</a:t>
            </a:r>
            <a:endParaRPr lang="en-IN"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666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85090133"/>
              </p:ext>
            </p:extLst>
          </p:nvPr>
        </p:nvGraphicFramePr>
        <p:xfrm>
          <a:off x="418012" y="522515"/>
          <a:ext cx="11665132" cy="6204715"/>
        </p:xfrm>
        <a:graphic>
          <a:graphicData uri="http://schemas.openxmlformats.org/drawingml/2006/table">
            <a:tbl>
              <a:tblPr firstRow="1" firstCol="1" bandRow="1">
                <a:tableStyleId>{5C22544A-7EE6-4342-B048-85BDC9FD1C3A}</a:tableStyleId>
              </a:tblPr>
              <a:tblGrid>
                <a:gridCol w="1098856">
                  <a:extLst>
                    <a:ext uri="{9D8B030D-6E8A-4147-A177-3AD203B41FA5}">
                      <a16:colId xmlns:a16="http://schemas.microsoft.com/office/drawing/2014/main" val="867196073"/>
                    </a:ext>
                  </a:extLst>
                </a:gridCol>
                <a:gridCol w="2584995">
                  <a:extLst>
                    <a:ext uri="{9D8B030D-6E8A-4147-A177-3AD203B41FA5}">
                      <a16:colId xmlns:a16="http://schemas.microsoft.com/office/drawing/2014/main" val="2258545375"/>
                    </a:ext>
                  </a:extLst>
                </a:gridCol>
                <a:gridCol w="2078725">
                  <a:extLst>
                    <a:ext uri="{9D8B030D-6E8A-4147-A177-3AD203B41FA5}">
                      <a16:colId xmlns:a16="http://schemas.microsoft.com/office/drawing/2014/main" val="1764499738"/>
                    </a:ext>
                  </a:extLst>
                </a:gridCol>
                <a:gridCol w="3322229">
                  <a:extLst>
                    <a:ext uri="{9D8B030D-6E8A-4147-A177-3AD203B41FA5}">
                      <a16:colId xmlns:a16="http://schemas.microsoft.com/office/drawing/2014/main" val="1926073164"/>
                    </a:ext>
                  </a:extLst>
                </a:gridCol>
                <a:gridCol w="2580327">
                  <a:extLst>
                    <a:ext uri="{9D8B030D-6E8A-4147-A177-3AD203B41FA5}">
                      <a16:colId xmlns:a16="http://schemas.microsoft.com/office/drawing/2014/main" val="268344922"/>
                    </a:ext>
                  </a:extLst>
                </a:gridCol>
              </a:tblGrid>
              <a:tr h="924752">
                <a:tc>
                  <a:txBody>
                    <a:bodyPr/>
                    <a:lstStyle/>
                    <a:p>
                      <a:pPr marL="457200" algn="ctr">
                        <a:lnSpc>
                          <a:spcPct val="150000"/>
                        </a:lnSpc>
                        <a:spcAft>
                          <a:spcPts val="0"/>
                        </a:spcAft>
                      </a:pPr>
                      <a:r>
                        <a:rPr lang="en-IN" sz="1200" dirty="0">
                          <a:effectLst/>
                        </a:rPr>
                        <a:t>Serial No.</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dirty="0">
                          <a:effectLst/>
                        </a:rPr>
                        <a:t>Condition</a:t>
                      </a:r>
                    </a:p>
                    <a:p>
                      <a:pPr marL="457200" algn="ctr">
                        <a:lnSpc>
                          <a:spcPct val="150000"/>
                        </a:lnSpc>
                        <a:spcAft>
                          <a:spcPts val="0"/>
                        </a:spcAft>
                      </a:pPr>
                      <a:r>
                        <a:rPr lang="en-IN" sz="1600" dirty="0">
                          <a:effectLst/>
                        </a:rPr>
                        <a:t>To be Tested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dirty="0">
                          <a:effectLst/>
                        </a:rPr>
                        <a:t>Test Data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dirty="0">
                          <a:effectLst/>
                        </a:rPr>
                        <a:t>Expected Output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1000"/>
                        </a:spcAft>
                      </a:pPr>
                      <a:r>
                        <a:rPr lang="en-IN" sz="1600">
                          <a:effectLst/>
                        </a:rPr>
                        <a:t>Remarks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extLst>
                  <a:ext uri="{0D108BD9-81ED-4DB2-BD59-A6C34878D82A}">
                    <a16:rowId xmlns:a16="http://schemas.microsoft.com/office/drawing/2014/main" val="1931503011"/>
                  </a:ext>
                </a:extLst>
              </a:tr>
              <a:tr h="672945">
                <a:tc>
                  <a:txBody>
                    <a:bodyPr/>
                    <a:lstStyle/>
                    <a:p>
                      <a:pPr marL="457200" algn="l">
                        <a:lnSpc>
                          <a:spcPct val="150000"/>
                        </a:lnSpc>
                        <a:spcAft>
                          <a:spcPts val="0"/>
                        </a:spcAft>
                      </a:pPr>
                      <a:r>
                        <a:rPr lang="en-IN" sz="1600" dirty="0">
                          <a:effectLst/>
                        </a:rPr>
                        <a:t>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dirty="0">
                          <a:effectLst/>
                        </a:rPr>
                        <a:t>If any field in the form is empty.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a:effectLst/>
                        </a:rPr>
                        <a:t>Value of form fields.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a:effectLst/>
                        </a:rPr>
                        <a:t>Alert the user to enter all the fields and then proceed.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1000"/>
                        </a:spcAft>
                      </a:pPr>
                      <a:r>
                        <a:rPr lang="en-IN" sz="1600">
                          <a:effectLst/>
                        </a:rPr>
                        <a:t>SUCCESSFUL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extLst>
                  <a:ext uri="{0D108BD9-81ED-4DB2-BD59-A6C34878D82A}">
                    <a16:rowId xmlns:a16="http://schemas.microsoft.com/office/drawing/2014/main" val="782025292"/>
                  </a:ext>
                </a:extLst>
              </a:tr>
              <a:tr h="1026544">
                <a:tc>
                  <a:txBody>
                    <a:bodyPr/>
                    <a:lstStyle/>
                    <a:p>
                      <a:pPr algn="l">
                        <a:lnSpc>
                          <a:spcPct val="150000"/>
                        </a:lnSpc>
                        <a:spcAft>
                          <a:spcPts val="0"/>
                        </a:spcAft>
                      </a:pPr>
                      <a:r>
                        <a:rPr lang="en-US" sz="1600" dirty="0">
                          <a:effectLst/>
                        </a:rPr>
                        <a:t>          2.</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tc>
                  <a:txBody>
                    <a:bodyPr/>
                    <a:lstStyle/>
                    <a:p>
                      <a:pPr algn="ctr">
                        <a:lnSpc>
                          <a:spcPct val="150000"/>
                        </a:lnSpc>
                        <a:spcAft>
                          <a:spcPts val="0"/>
                        </a:spcAft>
                      </a:pPr>
                      <a:r>
                        <a:rPr lang="en-US" sz="1600">
                          <a:effectLst/>
                        </a:rPr>
                        <a:t>If admin name contains other than Character values.</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tc>
                  <a:txBody>
                    <a:bodyPr/>
                    <a:lstStyle/>
                    <a:p>
                      <a:pPr algn="ctr">
                        <a:lnSpc>
                          <a:spcPct val="150000"/>
                        </a:lnSpc>
                        <a:spcAft>
                          <a:spcPts val="0"/>
                        </a:spcAft>
                      </a:pPr>
                      <a:r>
                        <a:rPr lang="en-US" sz="1600" dirty="0" err="1">
                          <a:effectLst/>
                        </a:rPr>
                        <a:t>adminname</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tc>
                  <a:txBody>
                    <a:bodyPr/>
                    <a:lstStyle/>
                    <a:p>
                      <a:pPr algn="ctr">
                        <a:lnSpc>
                          <a:spcPct val="150000"/>
                        </a:lnSpc>
                        <a:spcAft>
                          <a:spcPts val="0"/>
                        </a:spcAft>
                      </a:pPr>
                      <a:r>
                        <a:rPr lang="en-US" sz="1600">
                          <a:effectLst/>
                        </a:rPr>
                        <a:t>Alert the user to enter only Characters and return to same page.</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tc>
                  <a:txBody>
                    <a:bodyPr/>
                    <a:lstStyle/>
                    <a:p>
                      <a:pPr algn="ctr">
                        <a:lnSpc>
                          <a:spcPct val="150000"/>
                        </a:lnSpc>
                        <a:spcAft>
                          <a:spcPts val="0"/>
                        </a:spcAft>
                      </a:pPr>
                      <a:r>
                        <a:rPr lang="en-US" sz="1600">
                          <a:effectLst/>
                        </a:rPr>
                        <a:t>SUCCESSFUL</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extLst>
                  <a:ext uri="{0D108BD9-81ED-4DB2-BD59-A6C34878D82A}">
                    <a16:rowId xmlns:a16="http://schemas.microsoft.com/office/drawing/2014/main" val="3224270383"/>
                  </a:ext>
                </a:extLst>
              </a:tr>
              <a:tr h="1382606">
                <a:tc>
                  <a:txBody>
                    <a:bodyPr/>
                    <a:lstStyle/>
                    <a:p>
                      <a:pPr marL="457200" algn="l">
                        <a:lnSpc>
                          <a:spcPct val="150000"/>
                        </a:lnSpc>
                        <a:spcAft>
                          <a:spcPts val="0"/>
                        </a:spcAft>
                      </a:pPr>
                      <a:r>
                        <a:rPr lang="en-IN" sz="1600" dirty="0">
                          <a:effectLst/>
                        </a:rPr>
                        <a:t>3.</a:t>
                      </a:r>
                    </a:p>
                    <a:p>
                      <a:pPr marL="457200" algn="l">
                        <a:lnSpc>
                          <a:spcPct val="150000"/>
                        </a:lnSpc>
                        <a:spcAft>
                          <a:spcPts val="0"/>
                        </a:spcAft>
                      </a:pPr>
                      <a:r>
                        <a:rPr lang="en-IN" sz="1600" dirty="0">
                          <a:effectLst/>
                        </a:rPr>
                        <a:t> </a:t>
                      </a:r>
                    </a:p>
                    <a:p>
                      <a:pPr marL="457200" algn="l">
                        <a:lnSpc>
                          <a:spcPct val="150000"/>
                        </a:lnSpc>
                        <a:spcAft>
                          <a:spcPts val="0"/>
                        </a:spcAft>
                      </a:pPr>
                      <a:r>
                        <a:rPr lang="en-IN" sz="1600" dirty="0">
                          <a:effectLst/>
                        </a:rPr>
                        <a:t> </a:t>
                      </a:r>
                    </a:p>
                    <a:p>
                      <a:pPr marL="457200" algn="l">
                        <a:lnSpc>
                          <a:spcPct val="150000"/>
                        </a:lnSpc>
                        <a:spcAft>
                          <a:spcPts val="0"/>
                        </a:spcAft>
                      </a:pPr>
                      <a:r>
                        <a:rPr lang="en-IN"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a:effectLst/>
                        </a:rPr>
                        <a:t>If login ID is invalid.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dirty="0" err="1">
                          <a:effectLst/>
                        </a:rPr>
                        <a:t>loginid</a:t>
                      </a:r>
                      <a:endParaRPr lang="en-IN" sz="1600" dirty="0">
                        <a:effectLst/>
                      </a:endParaRPr>
                    </a:p>
                    <a:p>
                      <a:pPr marL="457200" algn="ctr">
                        <a:lnSpc>
                          <a:spcPct val="150000"/>
                        </a:lnSpc>
                        <a:spcAft>
                          <a:spcPts val="0"/>
                        </a:spcAft>
                      </a:pPr>
                      <a:r>
                        <a:rPr lang="en-IN" sz="1600" dirty="0">
                          <a:effectLst/>
                        </a:rPr>
                        <a:t> </a:t>
                      </a:r>
                    </a:p>
                    <a:p>
                      <a:pPr marL="457200" algn="ctr">
                        <a:lnSpc>
                          <a:spcPct val="150000"/>
                        </a:lnSpc>
                        <a:spcAft>
                          <a:spcPts val="0"/>
                        </a:spcAft>
                      </a:pPr>
                      <a:r>
                        <a:rPr lang="en-IN" sz="1600" dirty="0">
                          <a:effectLst/>
                        </a:rPr>
                        <a:t> </a:t>
                      </a:r>
                    </a:p>
                    <a:p>
                      <a:pPr marL="457200" algn="ctr">
                        <a:lnSpc>
                          <a:spcPct val="150000"/>
                        </a:lnSpc>
                        <a:spcAft>
                          <a:spcPts val="0"/>
                        </a:spcAft>
                      </a:pPr>
                      <a:r>
                        <a:rPr lang="en-IN"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dirty="0">
                          <a:effectLst/>
                        </a:rPr>
                        <a:t>Alert the user to enter a valid login ID and return to the same page.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1000"/>
                        </a:spcAft>
                      </a:pPr>
                      <a:r>
                        <a:rPr lang="en-IN" sz="1600">
                          <a:effectLst/>
                        </a:rPr>
                        <a:t>SUCCESSFUL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extLst>
                  <a:ext uri="{0D108BD9-81ED-4DB2-BD59-A6C34878D82A}">
                    <a16:rowId xmlns:a16="http://schemas.microsoft.com/office/drawing/2014/main" val="797147440"/>
                  </a:ext>
                </a:extLst>
              </a:tr>
              <a:tr h="1026544">
                <a:tc>
                  <a:txBody>
                    <a:bodyPr/>
                    <a:lstStyle/>
                    <a:p>
                      <a:pPr algn="l">
                        <a:lnSpc>
                          <a:spcPct val="150000"/>
                        </a:lnSpc>
                        <a:spcAft>
                          <a:spcPts val="0"/>
                        </a:spcAft>
                      </a:pPr>
                      <a:r>
                        <a:rPr lang="en-US" sz="1600" dirty="0">
                          <a:effectLst/>
                        </a:rPr>
                        <a:t>         4.</a:t>
                      </a:r>
                      <a:endParaRPr lang="en-IN" sz="1600" dirty="0">
                        <a:effectLst/>
                      </a:endParaRPr>
                    </a:p>
                    <a:p>
                      <a:pPr algn="l">
                        <a:lnSpc>
                          <a:spcPct val="150000"/>
                        </a:lnSpc>
                        <a:spcAft>
                          <a:spcPts val="0"/>
                        </a:spcAft>
                      </a:pPr>
                      <a:r>
                        <a:rPr lang="en-US" sz="1600" dirty="0">
                          <a:effectLst/>
                        </a:rPr>
                        <a:t> </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tc>
                  <a:txBody>
                    <a:bodyPr/>
                    <a:lstStyle/>
                    <a:p>
                      <a:pPr algn="ctr">
                        <a:lnSpc>
                          <a:spcPct val="150000"/>
                        </a:lnSpc>
                        <a:spcAft>
                          <a:spcPts val="0"/>
                        </a:spcAft>
                      </a:pPr>
                      <a:r>
                        <a:rPr lang="en-US" sz="1600">
                          <a:effectLst/>
                        </a:rPr>
                        <a:t>If password length is not between 8 to 16 characters.</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tc>
                  <a:txBody>
                    <a:bodyPr/>
                    <a:lstStyle/>
                    <a:p>
                      <a:pPr algn="ctr">
                        <a:lnSpc>
                          <a:spcPct val="150000"/>
                        </a:lnSpc>
                        <a:spcAft>
                          <a:spcPts val="0"/>
                        </a:spcAft>
                      </a:pPr>
                      <a:r>
                        <a:rPr lang="en-US" sz="1600" dirty="0">
                          <a:effectLst/>
                        </a:rPr>
                        <a:t>password</a:t>
                      </a:r>
                      <a:endParaRPr lang="en-IN" sz="1600" dirty="0">
                        <a:effectLst/>
                      </a:endParaRPr>
                    </a:p>
                    <a:p>
                      <a:pPr algn="ctr">
                        <a:lnSpc>
                          <a:spcPct val="150000"/>
                        </a:lnSpc>
                        <a:spcAft>
                          <a:spcPts val="0"/>
                        </a:spcAft>
                      </a:pPr>
                      <a:r>
                        <a:rPr lang="en-US" sz="1600" dirty="0">
                          <a:effectLst/>
                        </a:rPr>
                        <a:t> </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tc>
                  <a:txBody>
                    <a:bodyPr/>
                    <a:lstStyle/>
                    <a:p>
                      <a:pPr algn="ctr">
                        <a:lnSpc>
                          <a:spcPct val="150000"/>
                        </a:lnSpc>
                        <a:spcAft>
                          <a:spcPts val="0"/>
                        </a:spcAft>
                      </a:pPr>
                      <a:r>
                        <a:rPr lang="en-US" sz="1600" dirty="0">
                          <a:effectLst/>
                        </a:rPr>
                        <a:t>Alert the user to enter a password of length between 8 to 16 characters.</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tc>
                  <a:txBody>
                    <a:bodyPr/>
                    <a:lstStyle/>
                    <a:p>
                      <a:pPr algn="ctr">
                        <a:lnSpc>
                          <a:spcPct val="150000"/>
                        </a:lnSpc>
                        <a:spcAft>
                          <a:spcPts val="0"/>
                        </a:spcAft>
                      </a:pPr>
                      <a:r>
                        <a:rPr lang="en-US" sz="1600" dirty="0">
                          <a:effectLst/>
                        </a:rPr>
                        <a:t>SUCCESSFUL</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52070" marR="52070" marT="0" marB="0" anchor="ctr"/>
                </a:tc>
                <a:extLst>
                  <a:ext uri="{0D108BD9-81ED-4DB2-BD59-A6C34878D82A}">
                    <a16:rowId xmlns:a16="http://schemas.microsoft.com/office/drawing/2014/main" val="2833795655"/>
                  </a:ext>
                </a:extLst>
              </a:tr>
              <a:tr h="1027776">
                <a:tc>
                  <a:txBody>
                    <a:bodyPr/>
                    <a:lstStyle/>
                    <a:p>
                      <a:pPr marL="457200" algn="l">
                        <a:lnSpc>
                          <a:spcPct val="150000"/>
                        </a:lnSpc>
                        <a:spcAft>
                          <a:spcPts val="0"/>
                        </a:spcAft>
                      </a:pPr>
                      <a:r>
                        <a:rPr lang="en-IN" sz="1600" dirty="0">
                          <a:effectLst/>
                        </a:rPr>
                        <a:t>5.</a:t>
                      </a:r>
                    </a:p>
                    <a:p>
                      <a:pPr marL="457200" algn="l">
                        <a:lnSpc>
                          <a:spcPct val="150000"/>
                        </a:lnSpc>
                        <a:spcAft>
                          <a:spcPts val="0"/>
                        </a:spcAft>
                      </a:pPr>
                      <a:r>
                        <a:rPr lang="en-IN" sz="1600" dirty="0">
                          <a:effectLst/>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a:effectLst/>
                        </a:rPr>
                        <a:t>If confirm password and password does not match.</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a:effectLst/>
                        </a:rPr>
                        <a:t>cpassword, password</a:t>
                      </a:r>
                    </a:p>
                    <a:p>
                      <a:pPr marL="457200" algn="ctr">
                        <a:lnSpc>
                          <a:spcPct val="150000"/>
                        </a:lnSpc>
                        <a:spcAft>
                          <a:spcPts val="0"/>
                        </a:spcAft>
                      </a:pPr>
                      <a:r>
                        <a:rPr lang="en-IN"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0"/>
                        </a:spcAft>
                      </a:pPr>
                      <a:r>
                        <a:rPr lang="en-IN" sz="1600">
                          <a:effectLst/>
                        </a:rPr>
                        <a:t>Alert the user to enter matching password and confirm password.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tc>
                  <a:txBody>
                    <a:bodyPr/>
                    <a:lstStyle/>
                    <a:p>
                      <a:pPr marL="457200" algn="ctr">
                        <a:lnSpc>
                          <a:spcPct val="150000"/>
                        </a:lnSpc>
                        <a:spcAft>
                          <a:spcPts val="1000"/>
                        </a:spcAft>
                      </a:pPr>
                      <a:r>
                        <a:rPr lang="en-IN" sz="1600" dirty="0">
                          <a:effectLst/>
                        </a:rPr>
                        <a:t>SUCCESSFUL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070" marR="52070" marT="0" marB="0" anchor="ctr"/>
                </a:tc>
                <a:extLst>
                  <a:ext uri="{0D108BD9-81ED-4DB2-BD59-A6C34878D82A}">
                    <a16:rowId xmlns:a16="http://schemas.microsoft.com/office/drawing/2014/main" val="1998518050"/>
                  </a:ext>
                </a:extLst>
              </a:tr>
            </a:tbl>
          </a:graphicData>
        </a:graphic>
      </p:graphicFrame>
      <p:sp>
        <p:nvSpPr>
          <p:cNvPr id="3" name="Rectangle 2"/>
          <p:cNvSpPr/>
          <p:nvPr/>
        </p:nvSpPr>
        <p:spPr>
          <a:xfrm>
            <a:off x="1975061" y="60850"/>
            <a:ext cx="2709396" cy="461665"/>
          </a:xfrm>
          <a:prstGeom prst="rect">
            <a:avLst/>
          </a:prstGeom>
        </p:spPr>
        <p:txBody>
          <a:bodyPr wrap="none">
            <a:spAutoFit/>
          </a:bodyPr>
          <a:lstStyle/>
          <a:p>
            <a:r>
              <a:rPr lang="en-US" sz="2400" b="1" u="sng" dirty="0">
                <a:latin typeface="Times New Roman" panose="02020603050405020304" pitchFamily="18" charset="0"/>
                <a:ea typeface="Times New Roman" panose="02020603050405020304" pitchFamily="18" charset="0"/>
              </a:rPr>
              <a:t>Admin Component</a:t>
            </a:r>
            <a:endParaRPr lang="en-IN" sz="2400" dirty="0"/>
          </a:p>
        </p:txBody>
      </p:sp>
    </p:spTree>
    <p:extLst>
      <p:ext uri="{BB962C8B-B14F-4D97-AF65-F5344CB8AC3E}">
        <p14:creationId xmlns:p14="http://schemas.microsoft.com/office/powerpoint/2010/main" val="1568494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35548582"/>
              </p:ext>
            </p:extLst>
          </p:nvPr>
        </p:nvGraphicFramePr>
        <p:xfrm>
          <a:off x="1588507" y="1819003"/>
          <a:ext cx="9959059" cy="3543146"/>
        </p:xfrm>
        <a:graphic>
          <a:graphicData uri="http://schemas.openxmlformats.org/drawingml/2006/table">
            <a:tbl>
              <a:tblPr firstRow="1" firstCol="1" bandRow="1">
                <a:tableStyleId>{5C22544A-7EE6-4342-B048-85BDC9FD1C3A}</a:tableStyleId>
              </a:tblPr>
              <a:tblGrid>
                <a:gridCol w="1206945">
                  <a:extLst>
                    <a:ext uri="{9D8B030D-6E8A-4147-A177-3AD203B41FA5}">
                      <a16:colId xmlns:a16="http://schemas.microsoft.com/office/drawing/2014/main" val="3933253208"/>
                    </a:ext>
                  </a:extLst>
                </a:gridCol>
                <a:gridCol w="2125356">
                  <a:extLst>
                    <a:ext uri="{9D8B030D-6E8A-4147-A177-3AD203B41FA5}">
                      <a16:colId xmlns:a16="http://schemas.microsoft.com/office/drawing/2014/main" val="1169837359"/>
                    </a:ext>
                  </a:extLst>
                </a:gridCol>
                <a:gridCol w="1790639">
                  <a:extLst>
                    <a:ext uri="{9D8B030D-6E8A-4147-A177-3AD203B41FA5}">
                      <a16:colId xmlns:a16="http://schemas.microsoft.com/office/drawing/2014/main" val="1427785127"/>
                    </a:ext>
                  </a:extLst>
                </a:gridCol>
                <a:gridCol w="3029545">
                  <a:extLst>
                    <a:ext uri="{9D8B030D-6E8A-4147-A177-3AD203B41FA5}">
                      <a16:colId xmlns:a16="http://schemas.microsoft.com/office/drawing/2014/main" val="2161051055"/>
                    </a:ext>
                  </a:extLst>
                </a:gridCol>
                <a:gridCol w="1806574">
                  <a:extLst>
                    <a:ext uri="{9D8B030D-6E8A-4147-A177-3AD203B41FA5}">
                      <a16:colId xmlns:a16="http://schemas.microsoft.com/office/drawing/2014/main" val="662066188"/>
                    </a:ext>
                  </a:extLst>
                </a:gridCol>
              </a:tblGrid>
              <a:tr h="1243395">
                <a:tc>
                  <a:txBody>
                    <a:bodyPr/>
                    <a:lstStyle/>
                    <a:p>
                      <a:pPr marL="457200" algn="ctr">
                        <a:lnSpc>
                          <a:spcPct val="150000"/>
                        </a:lnSpc>
                        <a:spcAft>
                          <a:spcPts val="0"/>
                        </a:spcAft>
                      </a:pPr>
                      <a:r>
                        <a:rPr lang="en-IN" sz="1600" dirty="0">
                          <a:effectLst/>
                        </a:rPr>
                        <a:t>Serial No.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dirty="0">
                          <a:effectLst/>
                        </a:rPr>
                        <a:t>Condition</a:t>
                      </a:r>
                    </a:p>
                    <a:p>
                      <a:pPr marL="457200" algn="ctr">
                        <a:lnSpc>
                          <a:spcPct val="150000"/>
                        </a:lnSpc>
                        <a:spcAft>
                          <a:spcPts val="0"/>
                        </a:spcAft>
                      </a:pPr>
                      <a:r>
                        <a:rPr lang="en-IN" sz="1600" dirty="0">
                          <a:effectLst/>
                        </a:rPr>
                        <a:t>To be Tested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a:effectLst/>
                        </a:rPr>
                        <a:t>Test Data</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a:effectLst/>
                        </a:rPr>
                        <a:t>Expected Output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1000"/>
                        </a:spcAft>
                      </a:pPr>
                      <a:r>
                        <a:rPr lang="en-IN" sz="1600">
                          <a:effectLst/>
                        </a:rPr>
                        <a:t>Remarks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71624750"/>
                  </a:ext>
                </a:extLst>
              </a:tr>
              <a:tr h="829401">
                <a:tc>
                  <a:txBody>
                    <a:bodyPr/>
                    <a:lstStyle/>
                    <a:p>
                      <a:pPr marL="457200" algn="ctr">
                        <a:lnSpc>
                          <a:spcPct val="150000"/>
                        </a:lnSpc>
                        <a:spcAft>
                          <a:spcPts val="0"/>
                        </a:spcAft>
                      </a:pPr>
                      <a:r>
                        <a:rPr lang="en-IN"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dirty="0">
                          <a:effectLst/>
                        </a:rPr>
                        <a:t>If any field in the form is empty.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dirty="0">
                          <a:effectLst/>
                        </a:rPr>
                        <a:t>Value of form fields.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a:effectLst/>
                        </a:rPr>
                        <a:t>Alert the user to enter all the fields and then proceed.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1000"/>
                        </a:spcAft>
                      </a:pPr>
                      <a:r>
                        <a:rPr lang="en-IN" sz="1600">
                          <a:effectLst/>
                        </a:rPr>
                        <a:t>SUCCESSFUL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7121605"/>
                  </a:ext>
                </a:extLst>
              </a:tr>
              <a:tr h="1241904">
                <a:tc>
                  <a:txBody>
                    <a:bodyPr/>
                    <a:lstStyle/>
                    <a:p>
                      <a:pPr algn="ctr">
                        <a:lnSpc>
                          <a:spcPct val="150000"/>
                        </a:lnSpc>
                        <a:spcAft>
                          <a:spcPts val="0"/>
                        </a:spcAft>
                      </a:pPr>
                      <a:r>
                        <a:rPr lang="en-US" sz="1600">
                          <a:effectLst/>
                        </a:rPr>
                        <a:t>2.</a:t>
                      </a:r>
                      <a:endParaRPr lang="en-IN" sz="1600">
                        <a:effectLst/>
                      </a:endParaRPr>
                    </a:p>
                    <a:p>
                      <a:pPr algn="ctr">
                        <a:lnSpc>
                          <a:spcPct val="150000"/>
                        </a:lnSpc>
                        <a:spcAft>
                          <a:spcPts val="0"/>
                        </a:spcAft>
                      </a:pPr>
                      <a:r>
                        <a:rPr lang="en-US" sz="1600">
                          <a:effectLst/>
                        </a:rPr>
                        <a:t> </a:t>
                      </a:r>
                      <a:endParaRPr lang="en-IN" sz="1600">
                        <a:effectLst/>
                      </a:endParaRPr>
                    </a:p>
                    <a:p>
                      <a:pPr algn="ctr">
                        <a:lnSpc>
                          <a:spcPct val="150000"/>
                        </a:lnSpc>
                        <a:spcAft>
                          <a:spcPts val="0"/>
                        </a:spcAft>
                      </a:pPr>
                      <a:r>
                        <a:rPr lang="en-US" sz="1600">
                          <a:effectLst/>
                        </a:rPr>
                        <a:t> </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a:effectLst/>
                        </a:rPr>
                        <a:t>If the E-mail ID and Password does not match.</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dirty="0" err="1">
                          <a:effectLst/>
                        </a:rPr>
                        <a:t>emailid</a:t>
                      </a:r>
                      <a:r>
                        <a:rPr lang="en-US" sz="1600" dirty="0">
                          <a:effectLst/>
                        </a:rPr>
                        <a:t>, password</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dirty="0">
                          <a:effectLst/>
                        </a:rPr>
                        <a:t>Alert user that E-mail ID and password are not matching and stay in  the same page.</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dirty="0">
                          <a:effectLst/>
                        </a:rPr>
                        <a:t>SUCCESSFUL</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069465869"/>
                  </a:ext>
                </a:extLst>
              </a:tr>
            </a:tbl>
          </a:graphicData>
        </a:graphic>
      </p:graphicFrame>
      <p:sp>
        <p:nvSpPr>
          <p:cNvPr id="4" name="TextBox 3"/>
          <p:cNvSpPr txBox="1"/>
          <p:nvPr/>
        </p:nvSpPr>
        <p:spPr>
          <a:xfrm>
            <a:off x="2103120" y="979714"/>
            <a:ext cx="2808514" cy="738664"/>
          </a:xfrm>
          <a:prstGeom prst="rect">
            <a:avLst/>
          </a:prstGeom>
          <a:noFill/>
        </p:spPr>
        <p:txBody>
          <a:bodyPr wrap="square" rtlCol="0">
            <a:spAutoFit/>
          </a:bodyPr>
          <a:lstStyle/>
          <a:p>
            <a:r>
              <a:rPr lang="en-IN" sz="2400" b="1" u="sng" dirty="0"/>
              <a:t>Customer login:</a:t>
            </a:r>
            <a:endParaRPr lang="en-IN" sz="2400" dirty="0"/>
          </a:p>
          <a:p>
            <a:endParaRPr lang="en-IN" dirty="0"/>
          </a:p>
        </p:txBody>
      </p:sp>
    </p:spTree>
    <p:extLst>
      <p:ext uri="{BB962C8B-B14F-4D97-AF65-F5344CB8AC3E}">
        <p14:creationId xmlns:p14="http://schemas.microsoft.com/office/powerpoint/2010/main" val="4045124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67734706"/>
              </p:ext>
            </p:extLst>
          </p:nvPr>
        </p:nvGraphicFramePr>
        <p:xfrm>
          <a:off x="1630146" y="1256210"/>
          <a:ext cx="10152550" cy="5386913"/>
        </p:xfrm>
        <a:graphic>
          <a:graphicData uri="http://schemas.openxmlformats.org/drawingml/2006/table">
            <a:tbl>
              <a:tblPr firstRow="1" firstCol="1" bandRow="1">
                <a:tableStyleId>{5C22544A-7EE6-4342-B048-85BDC9FD1C3A}</a:tableStyleId>
              </a:tblPr>
              <a:tblGrid>
                <a:gridCol w="1221302">
                  <a:extLst>
                    <a:ext uri="{9D8B030D-6E8A-4147-A177-3AD203B41FA5}">
                      <a16:colId xmlns:a16="http://schemas.microsoft.com/office/drawing/2014/main" val="2864538976"/>
                    </a:ext>
                  </a:extLst>
                </a:gridCol>
                <a:gridCol w="2175741">
                  <a:extLst>
                    <a:ext uri="{9D8B030D-6E8A-4147-A177-3AD203B41FA5}">
                      <a16:colId xmlns:a16="http://schemas.microsoft.com/office/drawing/2014/main" val="199332998"/>
                    </a:ext>
                  </a:extLst>
                </a:gridCol>
                <a:gridCol w="1825428">
                  <a:extLst>
                    <a:ext uri="{9D8B030D-6E8A-4147-A177-3AD203B41FA5}">
                      <a16:colId xmlns:a16="http://schemas.microsoft.com/office/drawing/2014/main" val="98457135"/>
                    </a:ext>
                  </a:extLst>
                </a:gridCol>
                <a:gridCol w="3088406">
                  <a:extLst>
                    <a:ext uri="{9D8B030D-6E8A-4147-A177-3AD203B41FA5}">
                      <a16:colId xmlns:a16="http://schemas.microsoft.com/office/drawing/2014/main" val="3821133450"/>
                    </a:ext>
                  </a:extLst>
                </a:gridCol>
                <a:gridCol w="1841673">
                  <a:extLst>
                    <a:ext uri="{9D8B030D-6E8A-4147-A177-3AD203B41FA5}">
                      <a16:colId xmlns:a16="http://schemas.microsoft.com/office/drawing/2014/main" val="453129556"/>
                    </a:ext>
                  </a:extLst>
                </a:gridCol>
              </a:tblGrid>
              <a:tr h="810278">
                <a:tc>
                  <a:txBody>
                    <a:bodyPr/>
                    <a:lstStyle/>
                    <a:p>
                      <a:pPr marL="457200" algn="ctr">
                        <a:lnSpc>
                          <a:spcPct val="150000"/>
                        </a:lnSpc>
                        <a:spcAft>
                          <a:spcPts val="0"/>
                        </a:spcAft>
                      </a:pPr>
                      <a:r>
                        <a:rPr lang="en-IN" sz="1600" dirty="0">
                          <a:effectLst/>
                        </a:rPr>
                        <a:t>Serial No.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tc>
                  <a:txBody>
                    <a:bodyPr/>
                    <a:lstStyle/>
                    <a:p>
                      <a:pPr marL="457200" algn="ctr">
                        <a:lnSpc>
                          <a:spcPct val="150000"/>
                        </a:lnSpc>
                        <a:spcAft>
                          <a:spcPts val="0"/>
                        </a:spcAft>
                      </a:pPr>
                      <a:r>
                        <a:rPr lang="en-IN" sz="1600" dirty="0">
                          <a:effectLst/>
                        </a:rPr>
                        <a:t>Condition</a:t>
                      </a:r>
                    </a:p>
                    <a:p>
                      <a:pPr marL="457200" algn="ctr">
                        <a:lnSpc>
                          <a:spcPct val="150000"/>
                        </a:lnSpc>
                        <a:spcAft>
                          <a:spcPts val="0"/>
                        </a:spcAft>
                      </a:pPr>
                      <a:r>
                        <a:rPr lang="en-IN" sz="1600" dirty="0">
                          <a:effectLst/>
                        </a:rPr>
                        <a:t>To be Tested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tc>
                  <a:txBody>
                    <a:bodyPr/>
                    <a:lstStyle/>
                    <a:p>
                      <a:pPr marL="457200" algn="ctr">
                        <a:lnSpc>
                          <a:spcPct val="150000"/>
                        </a:lnSpc>
                        <a:spcAft>
                          <a:spcPts val="0"/>
                        </a:spcAft>
                      </a:pPr>
                      <a:r>
                        <a:rPr lang="en-IN" sz="1600">
                          <a:effectLst/>
                        </a:rPr>
                        <a:t>Test Data</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tc>
                  <a:txBody>
                    <a:bodyPr/>
                    <a:lstStyle/>
                    <a:p>
                      <a:pPr marL="457200" algn="ctr">
                        <a:lnSpc>
                          <a:spcPct val="150000"/>
                        </a:lnSpc>
                        <a:spcAft>
                          <a:spcPts val="0"/>
                        </a:spcAft>
                      </a:pPr>
                      <a:r>
                        <a:rPr lang="en-IN" sz="1600">
                          <a:effectLst/>
                        </a:rPr>
                        <a:t>Expected Output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tc>
                  <a:txBody>
                    <a:bodyPr/>
                    <a:lstStyle/>
                    <a:p>
                      <a:pPr marL="457200" algn="ctr">
                        <a:lnSpc>
                          <a:spcPct val="150000"/>
                        </a:lnSpc>
                        <a:spcAft>
                          <a:spcPts val="1000"/>
                        </a:spcAft>
                      </a:pPr>
                      <a:r>
                        <a:rPr lang="en-IN" sz="1600">
                          <a:effectLst/>
                        </a:rPr>
                        <a:t>Remarks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extLst>
                  <a:ext uri="{0D108BD9-81ED-4DB2-BD59-A6C34878D82A}">
                    <a16:rowId xmlns:a16="http://schemas.microsoft.com/office/drawing/2014/main" val="2988179448"/>
                  </a:ext>
                </a:extLst>
              </a:tr>
              <a:tr h="810278">
                <a:tc>
                  <a:txBody>
                    <a:bodyPr/>
                    <a:lstStyle/>
                    <a:p>
                      <a:pPr marL="457200" algn="ctr">
                        <a:lnSpc>
                          <a:spcPct val="150000"/>
                        </a:lnSpc>
                        <a:spcAft>
                          <a:spcPts val="0"/>
                        </a:spcAft>
                      </a:pPr>
                      <a:r>
                        <a:rPr lang="en-IN"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tc>
                  <a:txBody>
                    <a:bodyPr/>
                    <a:lstStyle/>
                    <a:p>
                      <a:pPr marL="457200" algn="ctr">
                        <a:lnSpc>
                          <a:spcPct val="150000"/>
                        </a:lnSpc>
                        <a:spcAft>
                          <a:spcPts val="0"/>
                        </a:spcAft>
                      </a:pPr>
                      <a:r>
                        <a:rPr lang="en-IN" sz="1600" dirty="0">
                          <a:effectLst/>
                        </a:rPr>
                        <a:t>If field in the form is empty.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tc>
                  <a:txBody>
                    <a:bodyPr/>
                    <a:lstStyle/>
                    <a:p>
                      <a:pPr marL="457200" algn="ctr">
                        <a:lnSpc>
                          <a:spcPct val="150000"/>
                        </a:lnSpc>
                        <a:spcAft>
                          <a:spcPts val="0"/>
                        </a:spcAft>
                      </a:pPr>
                      <a:r>
                        <a:rPr lang="en-IN" sz="1600" dirty="0">
                          <a:effectLst/>
                        </a:rPr>
                        <a:t>Value of form fields.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tc>
                  <a:txBody>
                    <a:bodyPr/>
                    <a:lstStyle/>
                    <a:p>
                      <a:pPr marL="457200" algn="ctr">
                        <a:lnSpc>
                          <a:spcPct val="150000"/>
                        </a:lnSpc>
                        <a:spcAft>
                          <a:spcPts val="0"/>
                        </a:spcAft>
                      </a:pPr>
                      <a:r>
                        <a:rPr lang="en-IN" sz="1600">
                          <a:effectLst/>
                        </a:rPr>
                        <a:t>Alert the user to enter the fields and then proceed.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tc>
                  <a:txBody>
                    <a:bodyPr/>
                    <a:lstStyle/>
                    <a:p>
                      <a:pPr marL="457200" algn="ctr">
                        <a:lnSpc>
                          <a:spcPct val="150000"/>
                        </a:lnSpc>
                        <a:spcAft>
                          <a:spcPts val="1000"/>
                        </a:spcAft>
                      </a:pPr>
                      <a:r>
                        <a:rPr lang="en-IN" sz="1600">
                          <a:effectLst/>
                        </a:rPr>
                        <a:t>SUCCESSFUL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5441" marR="65441" marT="0" marB="0" anchor="ctr"/>
                </a:tc>
                <a:extLst>
                  <a:ext uri="{0D108BD9-81ED-4DB2-BD59-A6C34878D82A}">
                    <a16:rowId xmlns:a16="http://schemas.microsoft.com/office/drawing/2014/main" val="3214963059"/>
                  </a:ext>
                </a:extLst>
              </a:tr>
              <a:tr h="810278">
                <a:tc>
                  <a:txBody>
                    <a:bodyPr/>
                    <a:lstStyle/>
                    <a:p>
                      <a:pPr algn="ctr">
                        <a:lnSpc>
                          <a:spcPct val="150000"/>
                        </a:lnSpc>
                        <a:spcAft>
                          <a:spcPts val="0"/>
                        </a:spcAft>
                      </a:pPr>
                      <a:r>
                        <a:rPr lang="en-US" sz="1600">
                          <a:effectLst/>
                        </a:rPr>
                        <a:t>2.</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If category is not selected.</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dirty="0">
                          <a:effectLst/>
                        </a:rPr>
                        <a:t>category</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dirty="0">
                          <a:effectLst/>
                        </a:rPr>
                        <a:t>Alert the user to select a category.</a:t>
                      </a:r>
                      <a:endParaRPr lang="en-IN" sz="1600" dirty="0">
                        <a:effectLst/>
                      </a:endParaRPr>
                    </a:p>
                    <a:p>
                      <a:pPr algn="ctr">
                        <a:lnSpc>
                          <a:spcPct val="150000"/>
                        </a:lnSpc>
                        <a:spcAft>
                          <a:spcPts val="0"/>
                        </a:spcAft>
                      </a:pPr>
                      <a:r>
                        <a:rPr lang="en-US" sz="1600" dirty="0">
                          <a:effectLst/>
                        </a:rPr>
                        <a:t> </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SUCCESSFUL</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extLst>
                  <a:ext uri="{0D108BD9-81ED-4DB2-BD59-A6C34878D82A}">
                    <a16:rowId xmlns:a16="http://schemas.microsoft.com/office/drawing/2014/main" val="1937014561"/>
                  </a:ext>
                </a:extLst>
              </a:tr>
              <a:tr h="810278">
                <a:tc>
                  <a:txBody>
                    <a:bodyPr/>
                    <a:lstStyle/>
                    <a:p>
                      <a:pPr algn="ctr">
                        <a:lnSpc>
                          <a:spcPct val="150000"/>
                        </a:lnSpc>
                        <a:spcAft>
                          <a:spcPts val="0"/>
                        </a:spcAft>
                      </a:pPr>
                      <a:r>
                        <a:rPr lang="en-US" sz="1600">
                          <a:effectLst/>
                        </a:rPr>
                        <a:t>3.</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If produce is not selected.</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produce</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dirty="0">
                          <a:effectLst/>
                        </a:rPr>
                        <a:t>Alert the user to select a produce.</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dirty="0">
                          <a:effectLst/>
                        </a:rPr>
                        <a:t>SUCCESSFUL</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extLst>
                  <a:ext uri="{0D108BD9-81ED-4DB2-BD59-A6C34878D82A}">
                    <a16:rowId xmlns:a16="http://schemas.microsoft.com/office/drawing/2014/main" val="2981709082"/>
                  </a:ext>
                </a:extLst>
              </a:tr>
              <a:tr h="1215417">
                <a:tc>
                  <a:txBody>
                    <a:bodyPr/>
                    <a:lstStyle/>
                    <a:p>
                      <a:pPr algn="ctr">
                        <a:lnSpc>
                          <a:spcPct val="150000"/>
                        </a:lnSpc>
                        <a:spcAft>
                          <a:spcPts val="0"/>
                        </a:spcAft>
                      </a:pPr>
                      <a:r>
                        <a:rPr lang="en-US" sz="1600">
                          <a:effectLst/>
                        </a:rPr>
                        <a:t>4.</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If variety contains values other than characters.</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variety</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Alert the user to enter only characters for variety.</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dirty="0">
                          <a:effectLst/>
                        </a:rPr>
                        <a:t>SUCCESSFUL</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extLst>
                  <a:ext uri="{0D108BD9-81ED-4DB2-BD59-A6C34878D82A}">
                    <a16:rowId xmlns:a16="http://schemas.microsoft.com/office/drawing/2014/main" val="3581129932"/>
                  </a:ext>
                </a:extLst>
              </a:tr>
              <a:tr h="570496">
                <a:tc>
                  <a:txBody>
                    <a:bodyPr/>
                    <a:lstStyle/>
                    <a:p>
                      <a:pPr algn="ctr">
                        <a:lnSpc>
                          <a:spcPct val="150000"/>
                        </a:lnSpc>
                        <a:spcAft>
                          <a:spcPts val="0"/>
                        </a:spcAft>
                      </a:pPr>
                      <a:r>
                        <a:rPr lang="en-US" sz="1600">
                          <a:effectLst/>
                        </a:rPr>
                        <a:t>5.</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If image is not selected.</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img</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a:effectLst/>
                        </a:rPr>
                        <a:t>Alert the user to select an image.</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tc>
                  <a:txBody>
                    <a:bodyPr/>
                    <a:lstStyle/>
                    <a:p>
                      <a:pPr algn="ctr">
                        <a:lnSpc>
                          <a:spcPct val="150000"/>
                        </a:lnSpc>
                        <a:spcAft>
                          <a:spcPts val="0"/>
                        </a:spcAft>
                      </a:pPr>
                      <a:r>
                        <a:rPr lang="en-US" sz="1600" dirty="0">
                          <a:effectLst/>
                        </a:rPr>
                        <a:t>SUCCESSFUL</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5441" marR="65441" marT="0" marB="0" anchor="ctr"/>
                </a:tc>
                <a:extLst>
                  <a:ext uri="{0D108BD9-81ED-4DB2-BD59-A6C34878D82A}">
                    <a16:rowId xmlns:a16="http://schemas.microsoft.com/office/drawing/2014/main" val="884650014"/>
                  </a:ext>
                </a:extLst>
              </a:tr>
            </a:tbl>
          </a:graphicData>
        </a:graphic>
      </p:graphicFrame>
      <p:sp>
        <p:nvSpPr>
          <p:cNvPr id="3" name="Rectangle 2"/>
          <p:cNvSpPr/>
          <p:nvPr/>
        </p:nvSpPr>
        <p:spPr>
          <a:xfrm>
            <a:off x="2110335" y="501134"/>
            <a:ext cx="2764475" cy="461665"/>
          </a:xfrm>
          <a:prstGeom prst="rect">
            <a:avLst/>
          </a:prstGeom>
        </p:spPr>
        <p:txBody>
          <a:bodyPr wrap="none">
            <a:spAutoFit/>
          </a:bodyPr>
          <a:lstStyle/>
          <a:p>
            <a:r>
              <a:rPr lang="en-US" sz="2400" b="1" u="sng" dirty="0">
                <a:latin typeface="Times New Roman" panose="02020603050405020304" pitchFamily="18" charset="0"/>
                <a:ea typeface="Times New Roman" panose="02020603050405020304" pitchFamily="18" charset="0"/>
              </a:rPr>
              <a:t>Variety Component</a:t>
            </a:r>
            <a:endParaRPr lang="en-IN" sz="2400" dirty="0"/>
          </a:p>
        </p:txBody>
      </p:sp>
    </p:spTree>
    <p:extLst>
      <p:ext uri="{BB962C8B-B14F-4D97-AF65-F5344CB8AC3E}">
        <p14:creationId xmlns:p14="http://schemas.microsoft.com/office/powerpoint/2010/main" val="1329049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18964799"/>
              </p:ext>
            </p:extLst>
          </p:nvPr>
        </p:nvGraphicFramePr>
        <p:xfrm>
          <a:off x="1680256" y="1732005"/>
          <a:ext cx="10024064" cy="4329160"/>
        </p:xfrm>
        <a:graphic>
          <a:graphicData uri="http://schemas.openxmlformats.org/drawingml/2006/table">
            <a:tbl>
              <a:tblPr firstRow="1" firstCol="1" bandRow="1">
                <a:tableStyleId>{5C22544A-7EE6-4342-B048-85BDC9FD1C3A}</a:tableStyleId>
              </a:tblPr>
              <a:tblGrid>
                <a:gridCol w="1390257">
                  <a:extLst>
                    <a:ext uri="{9D8B030D-6E8A-4147-A177-3AD203B41FA5}">
                      <a16:colId xmlns:a16="http://schemas.microsoft.com/office/drawing/2014/main" val="3789039020"/>
                    </a:ext>
                  </a:extLst>
                </a:gridCol>
                <a:gridCol w="1965800">
                  <a:extLst>
                    <a:ext uri="{9D8B030D-6E8A-4147-A177-3AD203B41FA5}">
                      <a16:colId xmlns:a16="http://schemas.microsoft.com/office/drawing/2014/main" val="3257086915"/>
                    </a:ext>
                  </a:extLst>
                </a:gridCol>
                <a:gridCol w="1802326">
                  <a:extLst>
                    <a:ext uri="{9D8B030D-6E8A-4147-A177-3AD203B41FA5}">
                      <a16:colId xmlns:a16="http://schemas.microsoft.com/office/drawing/2014/main" val="3612064068"/>
                    </a:ext>
                  </a:extLst>
                </a:gridCol>
                <a:gridCol w="3049320">
                  <a:extLst>
                    <a:ext uri="{9D8B030D-6E8A-4147-A177-3AD203B41FA5}">
                      <a16:colId xmlns:a16="http://schemas.microsoft.com/office/drawing/2014/main" val="778569358"/>
                    </a:ext>
                  </a:extLst>
                </a:gridCol>
                <a:gridCol w="1816361">
                  <a:extLst>
                    <a:ext uri="{9D8B030D-6E8A-4147-A177-3AD203B41FA5}">
                      <a16:colId xmlns:a16="http://schemas.microsoft.com/office/drawing/2014/main" val="3825839976"/>
                    </a:ext>
                  </a:extLst>
                </a:gridCol>
              </a:tblGrid>
              <a:tr h="787120">
                <a:tc>
                  <a:txBody>
                    <a:bodyPr/>
                    <a:lstStyle/>
                    <a:p>
                      <a:pPr marL="457200" algn="ctr">
                        <a:lnSpc>
                          <a:spcPct val="150000"/>
                        </a:lnSpc>
                        <a:spcAft>
                          <a:spcPts val="0"/>
                        </a:spcAft>
                      </a:pPr>
                      <a:r>
                        <a:rPr lang="en-IN" sz="1600" dirty="0">
                          <a:effectLst/>
                        </a:rPr>
                        <a:t>Serial No.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dirty="0">
                          <a:effectLst/>
                        </a:rPr>
                        <a:t>Condition</a:t>
                      </a:r>
                    </a:p>
                    <a:p>
                      <a:pPr marL="457200" algn="ctr">
                        <a:lnSpc>
                          <a:spcPct val="150000"/>
                        </a:lnSpc>
                        <a:spcAft>
                          <a:spcPts val="0"/>
                        </a:spcAft>
                      </a:pPr>
                      <a:r>
                        <a:rPr lang="en-IN" sz="1600" dirty="0">
                          <a:effectLst/>
                        </a:rPr>
                        <a:t>To be Tested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a:effectLst/>
                        </a:rPr>
                        <a:t>Test Data</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a:effectLst/>
                        </a:rPr>
                        <a:t>Expected Output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1000"/>
                        </a:spcAft>
                      </a:pPr>
                      <a:r>
                        <a:rPr lang="en-IN" sz="1600">
                          <a:effectLst/>
                        </a:rPr>
                        <a:t>Remarks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9257440"/>
                  </a:ext>
                </a:extLst>
              </a:tr>
              <a:tr h="1180680">
                <a:tc>
                  <a:txBody>
                    <a:bodyPr/>
                    <a:lstStyle/>
                    <a:p>
                      <a:pPr marL="457200" algn="ctr">
                        <a:lnSpc>
                          <a:spcPct val="150000"/>
                        </a:lnSpc>
                        <a:spcAft>
                          <a:spcPts val="0"/>
                        </a:spcAft>
                      </a:pPr>
                      <a:r>
                        <a:rPr lang="en-IN"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dirty="0">
                          <a:effectLst/>
                        </a:rPr>
                        <a:t>If any field in the form is empty.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a:effectLst/>
                        </a:rPr>
                        <a:t>Value of form fields.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0"/>
                        </a:spcAft>
                      </a:pPr>
                      <a:r>
                        <a:rPr lang="en-IN" sz="1600">
                          <a:effectLst/>
                        </a:rPr>
                        <a:t>Alert the user to enter all the fields and then proceed.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gn="ctr">
                        <a:lnSpc>
                          <a:spcPct val="150000"/>
                        </a:lnSpc>
                        <a:spcAft>
                          <a:spcPts val="1000"/>
                        </a:spcAft>
                      </a:pPr>
                      <a:r>
                        <a:rPr lang="en-IN" sz="1600">
                          <a:effectLst/>
                        </a:rPr>
                        <a:t>SUCCESSFUL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7630980"/>
                  </a:ext>
                </a:extLst>
              </a:tr>
              <a:tr h="787120">
                <a:tc>
                  <a:txBody>
                    <a:bodyPr/>
                    <a:lstStyle/>
                    <a:p>
                      <a:pPr algn="ctr">
                        <a:lnSpc>
                          <a:spcPct val="150000"/>
                        </a:lnSpc>
                        <a:spcAft>
                          <a:spcPts val="0"/>
                        </a:spcAft>
                      </a:pPr>
                      <a:r>
                        <a:rPr lang="en-US" sz="1600">
                          <a:effectLst/>
                        </a:rPr>
                        <a:t>2.</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L="457200" algn="ctr">
                        <a:lnSpc>
                          <a:spcPct val="150000"/>
                        </a:lnSpc>
                        <a:spcAft>
                          <a:spcPts val="1000"/>
                        </a:spcAft>
                      </a:pPr>
                      <a:r>
                        <a:rPr lang="en-IN" sz="1600" dirty="0">
                          <a:effectLst/>
                        </a:rPr>
                        <a:t>If category is not selected.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dirty="0">
                          <a:effectLst/>
                        </a:rPr>
                        <a:t>category</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a:effectLst/>
                        </a:rPr>
                        <a:t>Alert the user to select a category.</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a:effectLst/>
                        </a:rPr>
                        <a:t>SUCCESSFUL</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046043499"/>
                  </a:ext>
                </a:extLst>
              </a:tr>
              <a:tr h="787120">
                <a:tc>
                  <a:txBody>
                    <a:bodyPr/>
                    <a:lstStyle/>
                    <a:p>
                      <a:pPr algn="ctr">
                        <a:lnSpc>
                          <a:spcPct val="150000"/>
                        </a:lnSpc>
                        <a:spcAft>
                          <a:spcPts val="0"/>
                        </a:spcAft>
                      </a:pPr>
                      <a:r>
                        <a:rPr lang="en-US" sz="1600">
                          <a:effectLst/>
                        </a:rPr>
                        <a:t>3.</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L="457200" algn="ctr">
                        <a:lnSpc>
                          <a:spcPct val="150000"/>
                        </a:lnSpc>
                        <a:spcAft>
                          <a:spcPts val="1000"/>
                        </a:spcAft>
                      </a:pPr>
                      <a:r>
                        <a:rPr lang="en-IN" sz="1600">
                          <a:effectLst/>
                        </a:rPr>
                        <a:t>If produce is not selected.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dirty="0">
                          <a:effectLst/>
                        </a:rPr>
                        <a:t>produce</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dirty="0">
                          <a:effectLst/>
                        </a:rPr>
                        <a:t>Alert the user to select a produce.</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a:effectLst/>
                        </a:rPr>
                        <a:t>SUCCESSFUL</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736022417"/>
                  </a:ext>
                </a:extLst>
              </a:tr>
              <a:tr h="787120">
                <a:tc>
                  <a:txBody>
                    <a:bodyPr/>
                    <a:lstStyle/>
                    <a:p>
                      <a:pPr algn="ctr">
                        <a:lnSpc>
                          <a:spcPct val="150000"/>
                        </a:lnSpc>
                        <a:spcAft>
                          <a:spcPts val="0"/>
                        </a:spcAft>
                      </a:pPr>
                      <a:r>
                        <a:rPr lang="en-US" sz="1600">
                          <a:effectLst/>
                        </a:rPr>
                        <a:t> </a:t>
                      </a:r>
                      <a:endParaRPr lang="en-IN" sz="1600">
                        <a:effectLst/>
                      </a:endParaRPr>
                    </a:p>
                    <a:p>
                      <a:pPr algn="ctr">
                        <a:lnSpc>
                          <a:spcPct val="150000"/>
                        </a:lnSpc>
                        <a:spcAft>
                          <a:spcPts val="0"/>
                        </a:spcAft>
                      </a:pPr>
                      <a:r>
                        <a:rPr lang="en-US" sz="1600">
                          <a:effectLst/>
                        </a:rPr>
                        <a:t>4.</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marL="457200" algn="ctr">
                        <a:lnSpc>
                          <a:spcPct val="150000"/>
                        </a:lnSpc>
                        <a:spcAft>
                          <a:spcPts val="1000"/>
                        </a:spcAft>
                      </a:pPr>
                      <a:r>
                        <a:rPr lang="en-IN" sz="1600">
                          <a:effectLst/>
                        </a:rPr>
                        <a:t>If image is not selected.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600">
                          <a:effectLst/>
                        </a:rPr>
                        <a:t>img</a:t>
                      </a:r>
                      <a:endParaRPr lang="en-IN" sz="16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dirty="0">
                          <a:effectLst/>
                        </a:rPr>
                        <a:t>Alert the user to select an image.</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50000"/>
                        </a:lnSpc>
                        <a:spcAft>
                          <a:spcPts val="0"/>
                        </a:spcAft>
                      </a:pPr>
                      <a:r>
                        <a:rPr lang="en-US" sz="1600" dirty="0">
                          <a:effectLst/>
                        </a:rPr>
                        <a:t>SUCCESSFUL</a:t>
                      </a:r>
                      <a:endParaRPr lang="en-IN" sz="16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701360658"/>
                  </a:ext>
                </a:extLst>
              </a:tr>
            </a:tbl>
          </a:graphicData>
        </a:graphic>
      </p:graphicFrame>
      <p:sp>
        <p:nvSpPr>
          <p:cNvPr id="3" name="Rectangle 2"/>
          <p:cNvSpPr/>
          <p:nvPr/>
        </p:nvSpPr>
        <p:spPr>
          <a:xfrm>
            <a:off x="1289292" y="736265"/>
            <a:ext cx="3264868" cy="587148"/>
          </a:xfrm>
          <a:prstGeom prst="rect">
            <a:avLst/>
          </a:prstGeom>
        </p:spPr>
        <p:txBody>
          <a:bodyPr wrap="none">
            <a:spAutoFit/>
          </a:bodyPr>
          <a:lstStyle/>
          <a:p>
            <a:pPr lvl="1" algn="just">
              <a:lnSpc>
                <a:spcPct val="150000"/>
              </a:lnSpc>
              <a:spcAft>
                <a:spcPts val="1000"/>
              </a:spcAft>
            </a:pPr>
            <a:r>
              <a:rPr lang="en-IN" sz="2400" b="1" u="sng" dirty="0">
                <a:latin typeface="Times New Roman" panose="02020603050405020304" pitchFamily="18" charset="0"/>
                <a:ea typeface="Calibri" panose="020F0502020204030204" pitchFamily="34" charset="0"/>
                <a:cs typeface="Times New Roman" panose="02020603050405020304" pitchFamily="18" charset="0"/>
              </a:rPr>
              <a:t>Produce component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0982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8800" dirty="0">
                <a:ln w="0"/>
                <a:effectLst>
                  <a:outerShdw blurRad="38100" dist="19050" dir="2700000" algn="tl" rotWithShape="0">
                    <a:schemeClr val="dk1">
                      <a:alpha val="40000"/>
                    </a:schemeClr>
                  </a:outerShdw>
                </a:effectLst>
              </a:rPr>
              <a:t>User Manual</a:t>
            </a:r>
          </a:p>
        </p:txBody>
      </p:sp>
    </p:spTree>
    <p:extLst>
      <p:ext uri="{BB962C8B-B14F-4D97-AF65-F5344CB8AC3E}">
        <p14:creationId xmlns:p14="http://schemas.microsoft.com/office/powerpoint/2010/main" val="2246654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AF1D34-7C6E-D573-9C7C-BADC1F16BCFE}"/>
              </a:ext>
            </a:extLst>
          </p:cNvPr>
          <p:cNvPicPr>
            <a:picLocks noChangeAspect="1"/>
          </p:cNvPicPr>
          <p:nvPr/>
        </p:nvPicPr>
        <p:blipFill rotWithShape="1">
          <a:blip r:embed="rId2">
            <a:extLst>
              <a:ext uri="{28A0092B-C50C-407E-A947-70E740481C1C}">
                <a14:useLocalDpi xmlns:a14="http://schemas.microsoft.com/office/drawing/2010/main" val="0"/>
              </a:ext>
            </a:extLst>
          </a:blip>
          <a:srcRect b="10557"/>
          <a:stretch/>
        </p:blipFill>
        <p:spPr>
          <a:xfrm>
            <a:off x="1548882" y="527179"/>
            <a:ext cx="10409960" cy="5803641"/>
          </a:xfrm>
          <a:prstGeom prst="rect">
            <a:avLst/>
          </a:prstGeom>
        </p:spPr>
      </p:pic>
    </p:spTree>
    <p:extLst>
      <p:ext uri="{BB962C8B-B14F-4D97-AF65-F5344CB8AC3E}">
        <p14:creationId xmlns:p14="http://schemas.microsoft.com/office/powerpoint/2010/main" val="2907198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40730"/>
            <a:ext cx="10018713" cy="1105988"/>
          </a:xfrm>
        </p:spPr>
        <p:txBody>
          <a:bodyPr>
            <a:normAutofit/>
          </a:bodyPr>
          <a:lstStyle/>
          <a:p>
            <a:r>
              <a:rPr lang="en-US" sz="4400" dirty="0">
                <a:ln w="0"/>
                <a:solidFill>
                  <a:schemeClr val="accent1"/>
                </a:solidFill>
                <a:effectLst>
                  <a:outerShdw blurRad="38100" dist="25400" dir="5400000" algn="ctr" rotWithShape="0">
                    <a:srgbClr val="6E747A">
                      <a:alpha val="43000"/>
                    </a:srgbClr>
                  </a:outerShdw>
                </a:effectLst>
              </a:rPr>
              <a:t>Information about </a:t>
            </a:r>
            <a:r>
              <a:rPr lang="en-US" sz="4400" dirty="0" err="1">
                <a:ln w="0"/>
                <a:solidFill>
                  <a:schemeClr val="accent1"/>
                </a:solidFill>
                <a:effectLst>
                  <a:outerShdw blurRad="38100" dist="25400" dir="5400000" algn="ctr" rotWithShape="0">
                    <a:srgbClr val="6E747A">
                      <a:alpha val="43000"/>
                    </a:srgbClr>
                  </a:outerShdw>
                </a:effectLst>
              </a:rPr>
              <a:t>RoshDip</a:t>
            </a:r>
            <a:r>
              <a:rPr lang="en-US" sz="4400" dirty="0">
                <a:ln w="0"/>
                <a:solidFill>
                  <a:schemeClr val="accent1"/>
                </a:solidFill>
                <a:effectLst>
                  <a:outerShdw blurRad="38100" dist="25400" dir="5400000" algn="ctr" rotWithShape="0">
                    <a:srgbClr val="6E747A">
                      <a:alpha val="43000"/>
                    </a:srgbClr>
                  </a:outerShdw>
                </a:effectLst>
              </a:rPr>
              <a:t> :</a:t>
            </a:r>
            <a:endParaRPr lang="en-IN" sz="44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1484310" y="522515"/>
            <a:ext cx="10018713" cy="5865224"/>
          </a:xfrm>
        </p:spPr>
        <p:txBody>
          <a:bodyPr>
            <a:normAutofit/>
          </a:bodyPr>
          <a:lstStyle/>
          <a:p>
            <a:pPr marL="0" indent="0">
              <a:buNone/>
            </a:pPr>
            <a:endParaRPr lang="en-IN" dirty="0">
              <a:ln w="0"/>
              <a:effectLst>
                <a:outerShdw blurRad="38100" dist="19050" dir="2700000" algn="tl" rotWithShape="0">
                  <a:schemeClr val="dk1">
                    <a:alpha val="40000"/>
                  </a:schemeClr>
                </a:outerShdw>
              </a:effectLst>
            </a:endParaRPr>
          </a:p>
          <a:p>
            <a:r>
              <a:rPr lang="en-IN" dirty="0">
                <a:ln w="0"/>
                <a:effectLst>
                  <a:outerShdw blurRad="38100" dist="19050" dir="2700000" algn="tl" rotWithShape="0">
                    <a:schemeClr val="dk1">
                      <a:alpha val="40000"/>
                    </a:schemeClr>
                  </a:outerShdw>
                </a:effectLst>
              </a:rPr>
              <a:t>‘</a:t>
            </a:r>
            <a:r>
              <a:rPr lang="en-IN" dirty="0" err="1">
                <a:ln w="0"/>
                <a:effectLst>
                  <a:outerShdw blurRad="38100" dist="19050" dir="2700000" algn="tl" rotWithShape="0">
                    <a:schemeClr val="dk1">
                      <a:alpha val="40000"/>
                    </a:schemeClr>
                  </a:outerShdw>
                </a:effectLst>
              </a:rPr>
              <a:t>RoshDip</a:t>
            </a:r>
            <a:r>
              <a:rPr lang="en-IN" dirty="0">
                <a:ln w="0"/>
                <a:effectLst>
                  <a:outerShdw blurRad="38100" dist="19050" dir="2700000" algn="tl" rotWithShape="0">
                    <a:schemeClr val="dk1">
                      <a:alpha val="40000"/>
                    </a:schemeClr>
                  </a:outerShdw>
                </a:effectLst>
              </a:rPr>
              <a:t>' is a Agriculture management website. </a:t>
            </a:r>
          </a:p>
          <a:p>
            <a:r>
              <a:rPr lang="en-IN" dirty="0">
                <a:ln w="0"/>
                <a:effectLst>
                  <a:outerShdw blurRad="38100" dist="19050" dir="2700000" algn="tl" rotWithShape="0">
                    <a:schemeClr val="dk1">
                      <a:alpha val="40000"/>
                    </a:schemeClr>
                  </a:outerShdw>
                </a:effectLst>
              </a:rPr>
              <a:t>This site helps the farmers to sell their agricultural produce online and suggests best -in-practice farming processes. </a:t>
            </a:r>
          </a:p>
          <a:p>
            <a:r>
              <a:rPr lang="en-IN" dirty="0">
                <a:ln w="0"/>
                <a:effectLst>
                  <a:outerShdw blurRad="38100" dist="19050" dir="2700000" algn="tl" rotWithShape="0">
                    <a:schemeClr val="dk1">
                      <a:alpha val="40000"/>
                    </a:schemeClr>
                  </a:outerShdw>
                </a:effectLst>
              </a:rPr>
              <a:t>Hence, providing a wider market and helping them to not restrict themselves to the local market. </a:t>
            </a:r>
          </a:p>
          <a:p>
            <a:r>
              <a:rPr lang="en-IN" dirty="0">
                <a:ln w="0"/>
                <a:effectLst>
                  <a:outerShdw blurRad="38100" dist="19050" dir="2700000" algn="tl" rotWithShape="0">
                    <a:schemeClr val="dk1">
                      <a:alpha val="40000"/>
                    </a:schemeClr>
                  </a:outerShdw>
                </a:effectLst>
              </a:rPr>
              <a:t>It features online shopping for </a:t>
            </a:r>
            <a:r>
              <a:rPr lang="en-IN" dirty="0" err="1">
                <a:ln w="0"/>
                <a:effectLst>
                  <a:outerShdw blurRad="38100" dist="19050" dir="2700000" algn="tl" rotWithShape="0">
                    <a:schemeClr val="dk1">
                      <a:alpha val="40000"/>
                    </a:schemeClr>
                  </a:outerShdw>
                </a:effectLst>
              </a:rPr>
              <a:t>Fruits,Seeds</a:t>
            </a:r>
            <a:r>
              <a:rPr lang="en-IN" dirty="0">
                <a:ln w="0"/>
                <a:effectLst>
                  <a:outerShdw blurRad="38100" dist="19050" dir="2700000" algn="tl" rotWithShape="0">
                    <a:schemeClr val="dk1">
                      <a:alpha val="40000"/>
                    </a:schemeClr>
                  </a:outerShdw>
                </a:effectLst>
              </a:rPr>
              <a:t>, Vegetables &amp; Spices, etc.</a:t>
            </a:r>
          </a:p>
          <a:p>
            <a:r>
              <a:rPr lang="en-IN" dirty="0">
                <a:ln w="0"/>
                <a:effectLst>
                  <a:outerShdw blurRad="38100" dist="19050" dir="2700000" algn="tl" rotWithShape="0">
                    <a:schemeClr val="dk1">
                      <a:alpha val="40000"/>
                    </a:schemeClr>
                  </a:outerShdw>
                </a:effectLst>
              </a:rPr>
              <a:t>As a whole, ‘</a:t>
            </a:r>
            <a:r>
              <a:rPr lang="en-IN" dirty="0" err="1">
                <a:ln w="0"/>
                <a:effectLst>
                  <a:outerShdw blurRad="38100" dist="19050" dir="2700000" algn="tl" rotWithShape="0">
                    <a:schemeClr val="dk1">
                      <a:alpha val="40000"/>
                    </a:schemeClr>
                  </a:outerShdw>
                </a:effectLst>
              </a:rPr>
              <a:t>RoshDip</a:t>
            </a:r>
            <a:r>
              <a:rPr lang="en-IN" dirty="0">
                <a:ln w="0"/>
                <a:effectLst>
                  <a:outerShdw blurRad="38100" dist="19050" dir="2700000" algn="tl" rotWithShape="0">
                    <a:schemeClr val="dk1">
                      <a:alpha val="40000"/>
                    </a:schemeClr>
                  </a:outerShdw>
                </a:effectLst>
              </a:rPr>
              <a:t>’ provides a concept of virtual agricultural trade to its users.</a:t>
            </a:r>
          </a:p>
          <a:p>
            <a:endParaRPr lang="en-IN" dirty="0"/>
          </a:p>
        </p:txBody>
      </p:sp>
    </p:spTree>
    <p:extLst>
      <p:ext uri="{BB962C8B-B14F-4D97-AF65-F5344CB8AC3E}">
        <p14:creationId xmlns:p14="http://schemas.microsoft.com/office/powerpoint/2010/main" val="2195897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B2D5F5-4A2D-8EBF-7D18-CD88C32DD35A}"/>
              </a:ext>
            </a:extLst>
          </p:cNvPr>
          <p:cNvPicPr>
            <a:picLocks noChangeAspect="1"/>
          </p:cNvPicPr>
          <p:nvPr/>
        </p:nvPicPr>
        <p:blipFill rotWithShape="1">
          <a:blip r:embed="rId2">
            <a:extLst>
              <a:ext uri="{28A0092B-C50C-407E-A947-70E740481C1C}">
                <a14:useLocalDpi xmlns:a14="http://schemas.microsoft.com/office/drawing/2010/main" val="0"/>
              </a:ext>
            </a:extLst>
          </a:blip>
          <a:srcRect b="10748"/>
          <a:stretch/>
        </p:blipFill>
        <p:spPr>
          <a:xfrm>
            <a:off x="1263806" y="634482"/>
            <a:ext cx="10418121" cy="5794310"/>
          </a:xfrm>
          <a:prstGeom prst="rect">
            <a:avLst/>
          </a:prstGeom>
        </p:spPr>
      </p:pic>
    </p:spTree>
    <p:extLst>
      <p:ext uri="{BB962C8B-B14F-4D97-AF65-F5344CB8AC3E}">
        <p14:creationId xmlns:p14="http://schemas.microsoft.com/office/powerpoint/2010/main" val="3538044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C820C5-4B1E-ECE3-1F6F-3C383CBD9F39}"/>
              </a:ext>
            </a:extLst>
          </p:cNvPr>
          <p:cNvPicPr>
            <a:picLocks noChangeAspect="1"/>
          </p:cNvPicPr>
          <p:nvPr/>
        </p:nvPicPr>
        <p:blipFill rotWithShape="1">
          <a:blip r:embed="rId2">
            <a:extLst>
              <a:ext uri="{28A0092B-C50C-407E-A947-70E740481C1C}">
                <a14:useLocalDpi xmlns:a14="http://schemas.microsoft.com/office/drawing/2010/main" val="0"/>
              </a:ext>
            </a:extLst>
          </a:blip>
          <a:srcRect b="9367"/>
          <a:stretch/>
        </p:blipFill>
        <p:spPr>
          <a:xfrm>
            <a:off x="266634" y="185195"/>
            <a:ext cx="9853498" cy="5023413"/>
          </a:xfrm>
          <a:prstGeom prst="rect">
            <a:avLst/>
          </a:prstGeom>
        </p:spPr>
      </p:pic>
      <p:pic>
        <p:nvPicPr>
          <p:cNvPr id="10" name="Picture 9">
            <a:extLst>
              <a:ext uri="{FF2B5EF4-FFF2-40B4-BE49-F238E27FC236}">
                <a16:creationId xmlns:a16="http://schemas.microsoft.com/office/drawing/2014/main" id="{637EC2AD-30E2-4B50-C545-31BF9D9DEF88}"/>
              </a:ext>
            </a:extLst>
          </p:cNvPr>
          <p:cNvPicPr>
            <a:picLocks noChangeAspect="1"/>
          </p:cNvPicPr>
          <p:nvPr/>
        </p:nvPicPr>
        <p:blipFill rotWithShape="1">
          <a:blip r:embed="rId3">
            <a:extLst>
              <a:ext uri="{28A0092B-C50C-407E-A947-70E740481C1C}">
                <a14:useLocalDpi xmlns:a14="http://schemas.microsoft.com/office/drawing/2010/main" val="0"/>
              </a:ext>
            </a:extLst>
          </a:blip>
          <a:srcRect b="24050"/>
          <a:stretch/>
        </p:blipFill>
        <p:spPr>
          <a:xfrm>
            <a:off x="4127748" y="1967696"/>
            <a:ext cx="7797618" cy="4705109"/>
          </a:xfrm>
          <a:prstGeom prst="rect">
            <a:avLst/>
          </a:prstGeom>
        </p:spPr>
      </p:pic>
    </p:spTree>
    <p:extLst>
      <p:ext uri="{BB962C8B-B14F-4D97-AF65-F5344CB8AC3E}">
        <p14:creationId xmlns:p14="http://schemas.microsoft.com/office/powerpoint/2010/main" val="1459050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E83356-0FE5-82C3-5E9B-5AEDDB8BB2BC}"/>
              </a:ext>
            </a:extLst>
          </p:cNvPr>
          <p:cNvPicPr>
            <a:picLocks noChangeAspect="1"/>
          </p:cNvPicPr>
          <p:nvPr/>
        </p:nvPicPr>
        <p:blipFill rotWithShape="1">
          <a:blip r:embed="rId2">
            <a:extLst>
              <a:ext uri="{28A0092B-C50C-407E-A947-70E740481C1C}">
                <a14:useLocalDpi xmlns:a14="http://schemas.microsoft.com/office/drawing/2010/main" val="0"/>
              </a:ext>
            </a:extLst>
          </a:blip>
          <a:srcRect b="7004"/>
          <a:stretch/>
        </p:blipFill>
        <p:spPr>
          <a:xfrm>
            <a:off x="1062098" y="555585"/>
            <a:ext cx="10778803" cy="5822066"/>
          </a:xfrm>
          <a:prstGeom prst="rect">
            <a:avLst/>
          </a:prstGeom>
        </p:spPr>
      </p:pic>
    </p:spTree>
    <p:extLst>
      <p:ext uri="{BB962C8B-B14F-4D97-AF65-F5344CB8AC3E}">
        <p14:creationId xmlns:p14="http://schemas.microsoft.com/office/powerpoint/2010/main" val="2135058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83C3C-4998-8F26-9DF5-C8E41B143C5D}"/>
              </a:ext>
            </a:extLst>
          </p:cNvPr>
          <p:cNvPicPr>
            <a:picLocks noChangeAspect="1"/>
          </p:cNvPicPr>
          <p:nvPr/>
        </p:nvPicPr>
        <p:blipFill rotWithShape="1">
          <a:blip r:embed="rId2">
            <a:extLst>
              <a:ext uri="{28A0092B-C50C-407E-A947-70E740481C1C}">
                <a14:useLocalDpi xmlns:a14="http://schemas.microsoft.com/office/drawing/2010/main" val="0"/>
              </a:ext>
            </a:extLst>
          </a:blip>
          <a:srcRect b="6031"/>
          <a:stretch/>
        </p:blipFill>
        <p:spPr>
          <a:xfrm>
            <a:off x="2915361" y="312516"/>
            <a:ext cx="9021996" cy="4768769"/>
          </a:xfrm>
          <a:prstGeom prst="rect">
            <a:avLst/>
          </a:prstGeom>
        </p:spPr>
      </p:pic>
      <p:pic>
        <p:nvPicPr>
          <p:cNvPr id="7" name="Picture 6">
            <a:extLst>
              <a:ext uri="{FF2B5EF4-FFF2-40B4-BE49-F238E27FC236}">
                <a16:creationId xmlns:a16="http://schemas.microsoft.com/office/drawing/2014/main" id="{0AED25B7-6D02-713F-A3B5-5FBBEBCAFB18}"/>
              </a:ext>
            </a:extLst>
          </p:cNvPr>
          <p:cNvPicPr>
            <a:picLocks noChangeAspect="1"/>
          </p:cNvPicPr>
          <p:nvPr/>
        </p:nvPicPr>
        <p:blipFill rotWithShape="1">
          <a:blip r:embed="rId3">
            <a:extLst>
              <a:ext uri="{28A0092B-C50C-407E-A947-70E740481C1C}">
                <a14:useLocalDpi xmlns:a14="http://schemas.microsoft.com/office/drawing/2010/main" val="0"/>
              </a:ext>
            </a:extLst>
          </a:blip>
          <a:srcRect l="9085" t="8885" r="11594" b="13863"/>
          <a:stretch/>
        </p:blipFill>
        <p:spPr>
          <a:xfrm>
            <a:off x="287907" y="3113589"/>
            <a:ext cx="5254907" cy="3622877"/>
          </a:xfrm>
          <a:prstGeom prst="rect">
            <a:avLst/>
          </a:prstGeom>
        </p:spPr>
      </p:pic>
    </p:spTree>
    <p:extLst>
      <p:ext uri="{BB962C8B-B14F-4D97-AF65-F5344CB8AC3E}">
        <p14:creationId xmlns:p14="http://schemas.microsoft.com/office/powerpoint/2010/main" val="4099235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7FC5B-24AE-47B8-2509-7BF32949E13A}"/>
              </a:ext>
            </a:extLst>
          </p:cNvPr>
          <p:cNvPicPr>
            <a:picLocks noChangeAspect="1"/>
          </p:cNvPicPr>
          <p:nvPr/>
        </p:nvPicPr>
        <p:blipFill rotWithShape="1">
          <a:blip r:embed="rId2">
            <a:extLst>
              <a:ext uri="{28A0092B-C50C-407E-A947-70E740481C1C}">
                <a14:useLocalDpi xmlns:a14="http://schemas.microsoft.com/office/drawing/2010/main" val="0"/>
              </a:ext>
            </a:extLst>
          </a:blip>
          <a:srcRect b="10042"/>
          <a:stretch/>
        </p:blipFill>
        <p:spPr>
          <a:xfrm>
            <a:off x="1180618" y="504807"/>
            <a:ext cx="10706582" cy="5895989"/>
          </a:xfrm>
          <a:prstGeom prst="rect">
            <a:avLst/>
          </a:prstGeom>
        </p:spPr>
      </p:pic>
    </p:spTree>
    <p:extLst>
      <p:ext uri="{BB962C8B-B14F-4D97-AF65-F5344CB8AC3E}">
        <p14:creationId xmlns:p14="http://schemas.microsoft.com/office/powerpoint/2010/main" val="447753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E24B24-DDFC-9487-5C92-3278BB84D699}"/>
              </a:ext>
            </a:extLst>
          </p:cNvPr>
          <p:cNvPicPr>
            <a:picLocks noChangeAspect="1"/>
          </p:cNvPicPr>
          <p:nvPr/>
        </p:nvPicPr>
        <p:blipFill rotWithShape="1">
          <a:blip r:embed="rId2">
            <a:extLst>
              <a:ext uri="{28A0092B-C50C-407E-A947-70E740481C1C}">
                <a14:useLocalDpi xmlns:a14="http://schemas.microsoft.com/office/drawing/2010/main" val="0"/>
              </a:ext>
            </a:extLst>
          </a:blip>
          <a:srcRect l="30035" t="8435" r="31473" b="5850"/>
          <a:stretch/>
        </p:blipFill>
        <p:spPr>
          <a:xfrm>
            <a:off x="1446243" y="195945"/>
            <a:ext cx="10114384" cy="6550088"/>
          </a:xfrm>
          <a:prstGeom prst="rect">
            <a:avLst/>
          </a:prstGeom>
        </p:spPr>
      </p:pic>
    </p:spTree>
    <p:extLst>
      <p:ext uri="{BB962C8B-B14F-4D97-AF65-F5344CB8AC3E}">
        <p14:creationId xmlns:p14="http://schemas.microsoft.com/office/powerpoint/2010/main" val="3951639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EBB83-1B06-92D7-ACA6-26F296DF21F5}"/>
              </a:ext>
            </a:extLst>
          </p:cNvPr>
          <p:cNvPicPr>
            <a:picLocks noChangeAspect="1"/>
          </p:cNvPicPr>
          <p:nvPr/>
        </p:nvPicPr>
        <p:blipFill rotWithShape="1">
          <a:blip r:embed="rId2">
            <a:extLst>
              <a:ext uri="{28A0092B-C50C-407E-A947-70E740481C1C}">
                <a14:useLocalDpi xmlns:a14="http://schemas.microsoft.com/office/drawing/2010/main" val="0"/>
              </a:ext>
            </a:extLst>
          </a:blip>
          <a:srcRect b="26395"/>
          <a:stretch/>
        </p:blipFill>
        <p:spPr>
          <a:xfrm>
            <a:off x="830580" y="624840"/>
            <a:ext cx="11003280" cy="5752811"/>
          </a:xfrm>
          <a:prstGeom prst="rect">
            <a:avLst/>
          </a:prstGeom>
        </p:spPr>
      </p:pic>
    </p:spTree>
    <p:extLst>
      <p:ext uri="{BB962C8B-B14F-4D97-AF65-F5344CB8AC3E}">
        <p14:creationId xmlns:p14="http://schemas.microsoft.com/office/powerpoint/2010/main" val="25146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14A7C-1A51-FF01-056C-0432BB5FE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1756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207F0-67F4-BE13-C403-A03E8E558559}"/>
              </a:ext>
            </a:extLst>
          </p:cNvPr>
          <p:cNvPicPr>
            <a:picLocks noChangeAspect="1"/>
          </p:cNvPicPr>
          <p:nvPr/>
        </p:nvPicPr>
        <p:blipFill rotWithShape="1">
          <a:blip r:embed="rId2">
            <a:extLst>
              <a:ext uri="{28A0092B-C50C-407E-A947-70E740481C1C}">
                <a14:useLocalDpi xmlns:a14="http://schemas.microsoft.com/office/drawing/2010/main" val="0"/>
              </a:ext>
            </a:extLst>
          </a:blip>
          <a:srcRect l="4937" t="8439" r="3734" b="8354"/>
          <a:stretch/>
        </p:blipFill>
        <p:spPr>
          <a:xfrm>
            <a:off x="601884" y="578734"/>
            <a:ext cx="11134845" cy="5833641"/>
          </a:xfrm>
          <a:prstGeom prst="rect">
            <a:avLst/>
          </a:prstGeom>
        </p:spPr>
      </p:pic>
    </p:spTree>
    <p:extLst>
      <p:ext uri="{BB962C8B-B14F-4D97-AF65-F5344CB8AC3E}">
        <p14:creationId xmlns:p14="http://schemas.microsoft.com/office/powerpoint/2010/main" val="1925703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F4CCE-3005-6352-AFD7-83D0B0D81DE5}"/>
              </a:ext>
            </a:extLst>
          </p:cNvPr>
          <p:cNvPicPr>
            <a:picLocks noChangeAspect="1"/>
          </p:cNvPicPr>
          <p:nvPr/>
        </p:nvPicPr>
        <p:blipFill rotWithShape="1">
          <a:blip r:embed="rId2">
            <a:extLst>
              <a:ext uri="{28A0092B-C50C-407E-A947-70E740481C1C}">
                <a14:useLocalDpi xmlns:a14="http://schemas.microsoft.com/office/drawing/2010/main" val="0"/>
              </a:ext>
            </a:extLst>
          </a:blip>
          <a:srcRect l="15760" t="9621" r="16645" b="41941"/>
          <a:stretch/>
        </p:blipFill>
        <p:spPr>
          <a:xfrm>
            <a:off x="150471" y="127322"/>
            <a:ext cx="5945529" cy="2963119"/>
          </a:xfrm>
          <a:prstGeom prst="rect">
            <a:avLst/>
          </a:prstGeom>
        </p:spPr>
      </p:pic>
      <p:pic>
        <p:nvPicPr>
          <p:cNvPr id="5" name="Picture 4">
            <a:extLst>
              <a:ext uri="{FF2B5EF4-FFF2-40B4-BE49-F238E27FC236}">
                <a16:creationId xmlns:a16="http://schemas.microsoft.com/office/drawing/2014/main" id="{B22B442E-D021-E001-7A58-87F4B639E1A0}"/>
              </a:ext>
            </a:extLst>
          </p:cNvPr>
          <p:cNvPicPr>
            <a:picLocks noChangeAspect="1"/>
          </p:cNvPicPr>
          <p:nvPr/>
        </p:nvPicPr>
        <p:blipFill rotWithShape="1">
          <a:blip r:embed="rId3">
            <a:extLst>
              <a:ext uri="{28A0092B-C50C-407E-A947-70E740481C1C}">
                <a14:useLocalDpi xmlns:a14="http://schemas.microsoft.com/office/drawing/2010/main" val="0"/>
              </a:ext>
            </a:extLst>
          </a:blip>
          <a:srcRect l="16139" t="8102" r="17405" b="6498"/>
          <a:stretch/>
        </p:blipFill>
        <p:spPr>
          <a:xfrm>
            <a:off x="6096000" y="2432909"/>
            <a:ext cx="5945529" cy="4297769"/>
          </a:xfrm>
          <a:prstGeom prst="rect">
            <a:avLst/>
          </a:prstGeom>
        </p:spPr>
      </p:pic>
    </p:spTree>
    <p:extLst>
      <p:ext uri="{BB962C8B-B14F-4D97-AF65-F5344CB8AC3E}">
        <p14:creationId xmlns:p14="http://schemas.microsoft.com/office/powerpoint/2010/main" val="870123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28600"/>
            <a:ext cx="10018713" cy="1182189"/>
          </a:xfrm>
        </p:spPr>
        <p:txBody>
          <a:bodyPr>
            <a:normAutofit/>
          </a:bodyPr>
          <a:lstStyle/>
          <a:p>
            <a:r>
              <a:rPr lang="en-IN" sz="4400" dirty="0">
                <a:ln w="0"/>
                <a:solidFill>
                  <a:schemeClr val="accent1"/>
                </a:solidFill>
                <a:effectLst>
                  <a:outerShdw blurRad="38100" dist="25400" dir="5400000" algn="ctr" rotWithShape="0">
                    <a:srgbClr val="6E747A">
                      <a:alpha val="43000"/>
                    </a:srgbClr>
                  </a:outerShdw>
                </a:effectLst>
              </a:rPr>
              <a:t>User classes and characteristics:</a:t>
            </a:r>
          </a:p>
        </p:txBody>
      </p:sp>
      <p:sp>
        <p:nvSpPr>
          <p:cNvPr id="3" name="Content Placeholder 2"/>
          <p:cNvSpPr>
            <a:spLocks noGrp="1"/>
          </p:cNvSpPr>
          <p:nvPr>
            <p:ph idx="1"/>
          </p:nvPr>
        </p:nvSpPr>
        <p:spPr>
          <a:xfrm>
            <a:off x="1484310" y="1168193"/>
            <a:ext cx="10018713" cy="4088674"/>
          </a:xfrm>
        </p:spPr>
        <p:txBody>
          <a:bodyPr>
            <a:normAutofit/>
          </a:bodyPr>
          <a:lstStyle/>
          <a:p>
            <a:r>
              <a:rPr lang="en-IN" dirty="0">
                <a:ln w="0"/>
                <a:effectLst>
                  <a:outerShdw blurRad="38100" dist="19050" dir="2700000" algn="tl" rotWithShape="0">
                    <a:schemeClr val="dk1">
                      <a:alpha val="40000"/>
                    </a:schemeClr>
                  </a:outerShdw>
                </a:effectLst>
              </a:rPr>
              <a:t>There are 3 kinds of users for the proposed system.</a:t>
            </a:r>
          </a:p>
          <a:p>
            <a:pPr lvl="0"/>
            <a:r>
              <a:rPr lang="en-IN" b="1" u="sng" dirty="0">
                <a:ln w="0"/>
              </a:rPr>
              <a:t>Administrators</a:t>
            </a:r>
            <a:r>
              <a:rPr lang="en-IN" u="sng" dirty="0">
                <a:ln w="0"/>
                <a:effectLst>
                  <a:outerShdw blurRad="38100" dist="19050" dir="2700000" algn="tl" rotWithShape="0">
                    <a:schemeClr val="dk1">
                      <a:alpha val="40000"/>
                    </a:schemeClr>
                  </a:outerShdw>
                </a:effectLst>
              </a:rPr>
              <a:t>: </a:t>
            </a:r>
            <a:endParaRPr lang="en-IN" dirty="0">
              <a:ln w="0"/>
              <a:effectLst>
                <a:outerShdw blurRad="38100" dist="19050" dir="2700000" algn="tl" rotWithShape="0">
                  <a:schemeClr val="dk1">
                    <a:alpha val="40000"/>
                  </a:schemeClr>
                </a:outerShdw>
              </a:effectLst>
            </a:endParaRPr>
          </a:p>
          <a:p>
            <a:pPr marL="0" indent="0" algn="just">
              <a:buNone/>
            </a:pPr>
            <a:r>
              <a:rPr lang="en-IN" dirty="0">
                <a:ln w="0"/>
                <a:effectLst>
                  <a:outerShdw blurRad="38100" dist="19050" dir="2700000" algn="tl" rotWithShape="0">
                    <a:schemeClr val="dk1">
                      <a:alpha val="40000"/>
                    </a:schemeClr>
                  </a:outerShdw>
                </a:effectLst>
              </a:rPr>
              <a:t>     			Administrators are the ones who can add or administer the categories for the products, and administers the all website information’s. Administrator has full privilege of the website.</a:t>
            </a:r>
          </a:p>
          <a:p>
            <a:pPr marL="0" indent="0" algn="just">
              <a:buNone/>
            </a:pPr>
            <a:endParaRPr lang="en-IN" dirty="0">
              <a:ln w="0"/>
              <a:effectLst>
                <a:outerShdw blurRad="38100" dist="19050" dir="2700000" algn="tl" rotWithShape="0">
                  <a:schemeClr val="dk1">
                    <a:alpha val="40000"/>
                  </a:schemeClr>
                </a:outerShdw>
              </a:effectLst>
            </a:endParaRPr>
          </a:p>
          <a:p>
            <a:pPr marL="0" lvl="0" indent="0">
              <a:buNone/>
            </a:pPr>
            <a:endParaRPr lang="en-IN" dirty="0">
              <a:ln w="0"/>
              <a:effectLst>
                <a:outerShdw blurRad="38100" dist="19050" dir="2700000" algn="tl" rotWithShape="0">
                  <a:schemeClr val="dk1">
                    <a:alpha val="40000"/>
                  </a:schemeClr>
                </a:outerShdw>
              </a:effectLst>
            </a:endParaRPr>
          </a:p>
          <a:p>
            <a:endParaRPr lang="en-IN" dirty="0"/>
          </a:p>
        </p:txBody>
      </p:sp>
      <p:pic>
        <p:nvPicPr>
          <p:cNvPr id="4" name="Picture 31">
            <a:extLst>
              <a:ext uri="{FF2B5EF4-FFF2-40B4-BE49-F238E27FC236}">
                <a16:creationId xmlns:a16="http://schemas.microsoft.com/office/drawing/2014/main" id="{DDB46CD2-5478-0754-E00D-B896857BD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0" y="3802622"/>
            <a:ext cx="4946970" cy="23066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7">
            <a:extLst>
              <a:ext uri="{FF2B5EF4-FFF2-40B4-BE49-F238E27FC236}">
                <a16:creationId xmlns:a16="http://schemas.microsoft.com/office/drawing/2014/main" id="{54EDC82E-BC64-C443-629D-0F7CA1530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270" y="3844212"/>
            <a:ext cx="5124891" cy="257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415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64018-30C6-3DB0-2D70-4672F5AC61FD}"/>
              </a:ext>
            </a:extLst>
          </p:cNvPr>
          <p:cNvPicPr>
            <a:picLocks noChangeAspect="1"/>
          </p:cNvPicPr>
          <p:nvPr/>
        </p:nvPicPr>
        <p:blipFill rotWithShape="1">
          <a:blip r:embed="rId2">
            <a:extLst>
              <a:ext uri="{28A0092B-C50C-407E-A947-70E740481C1C}">
                <a14:useLocalDpi xmlns:a14="http://schemas.microsoft.com/office/drawing/2010/main" val="0"/>
              </a:ext>
            </a:extLst>
          </a:blip>
          <a:srcRect b="13418"/>
          <a:stretch/>
        </p:blipFill>
        <p:spPr>
          <a:xfrm>
            <a:off x="1342663" y="416689"/>
            <a:ext cx="10486664" cy="5960962"/>
          </a:xfrm>
          <a:prstGeom prst="rect">
            <a:avLst/>
          </a:prstGeom>
        </p:spPr>
      </p:pic>
    </p:spTree>
    <p:extLst>
      <p:ext uri="{BB962C8B-B14F-4D97-AF65-F5344CB8AC3E}">
        <p14:creationId xmlns:p14="http://schemas.microsoft.com/office/powerpoint/2010/main" val="1182709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0AF49-0303-F7D9-7119-57A01E0DCFC3}"/>
              </a:ext>
            </a:extLst>
          </p:cNvPr>
          <p:cNvPicPr>
            <a:picLocks noChangeAspect="1"/>
          </p:cNvPicPr>
          <p:nvPr/>
        </p:nvPicPr>
        <p:blipFill rotWithShape="1">
          <a:blip r:embed="rId2">
            <a:extLst>
              <a:ext uri="{28A0092B-C50C-407E-A947-70E740481C1C}">
                <a14:useLocalDpi xmlns:a14="http://schemas.microsoft.com/office/drawing/2010/main" val="0"/>
              </a:ext>
            </a:extLst>
          </a:blip>
          <a:srcRect b="13456"/>
          <a:stretch/>
        </p:blipFill>
        <p:spPr>
          <a:xfrm>
            <a:off x="278904" y="150470"/>
            <a:ext cx="7047871" cy="4919241"/>
          </a:xfrm>
          <a:prstGeom prst="rect">
            <a:avLst/>
          </a:prstGeom>
        </p:spPr>
      </p:pic>
      <p:pic>
        <p:nvPicPr>
          <p:cNvPr id="6" name="Picture 5">
            <a:extLst>
              <a:ext uri="{FF2B5EF4-FFF2-40B4-BE49-F238E27FC236}">
                <a16:creationId xmlns:a16="http://schemas.microsoft.com/office/drawing/2014/main" id="{1F3600C7-3DD0-2E21-FC96-BEB3D7878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9785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9E1E82-A0AE-3419-35AB-2179055ECA5B}"/>
              </a:ext>
            </a:extLst>
          </p:cNvPr>
          <p:cNvPicPr>
            <a:picLocks noChangeAspect="1"/>
          </p:cNvPicPr>
          <p:nvPr/>
        </p:nvPicPr>
        <p:blipFill rotWithShape="1">
          <a:blip r:embed="rId2">
            <a:extLst>
              <a:ext uri="{28A0092B-C50C-407E-A947-70E740481C1C}">
                <a14:useLocalDpi xmlns:a14="http://schemas.microsoft.com/office/drawing/2010/main" val="0"/>
              </a:ext>
            </a:extLst>
          </a:blip>
          <a:srcRect l="9778" t="8102" r="10474" b="6329"/>
          <a:stretch/>
        </p:blipFill>
        <p:spPr>
          <a:xfrm>
            <a:off x="196769" y="185195"/>
            <a:ext cx="9722735" cy="5868364"/>
          </a:xfrm>
          <a:prstGeom prst="rect">
            <a:avLst/>
          </a:prstGeom>
        </p:spPr>
      </p:pic>
      <p:pic>
        <p:nvPicPr>
          <p:cNvPr id="11" name="Picture 10">
            <a:extLst>
              <a:ext uri="{FF2B5EF4-FFF2-40B4-BE49-F238E27FC236}">
                <a16:creationId xmlns:a16="http://schemas.microsoft.com/office/drawing/2014/main" id="{86DF47D3-A5DB-E263-F6BC-E6045E6F2A24}"/>
              </a:ext>
            </a:extLst>
          </p:cNvPr>
          <p:cNvPicPr>
            <a:picLocks noChangeAspect="1"/>
          </p:cNvPicPr>
          <p:nvPr/>
        </p:nvPicPr>
        <p:blipFill rotWithShape="1">
          <a:blip r:embed="rId3">
            <a:extLst>
              <a:ext uri="{28A0092B-C50C-407E-A947-70E740481C1C}">
                <a14:useLocalDpi xmlns:a14="http://schemas.microsoft.com/office/drawing/2010/main" val="0"/>
              </a:ext>
            </a:extLst>
          </a:blip>
          <a:srcRect l="10443" t="23122" r="11044" b="6161"/>
          <a:stretch/>
        </p:blipFill>
        <p:spPr>
          <a:xfrm>
            <a:off x="5208609" y="3102015"/>
            <a:ext cx="6655442" cy="3570790"/>
          </a:xfrm>
          <a:prstGeom prst="rect">
            <a:avLst/>
          </a:prstGeom>
        </p:spPr>
      </p:pic>
    </p:spTree>
    <p:extLst>
      <p:ext uri="{BB962C8B-B14F-4D97-AF65-F5344CB8AC3E}">
        <p14:creationId xmlns:p14="http://schemas.microsoft.com/office/powerpoint/2010/main" val="2369662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8800" dirty="0">
                <a:ln w="0"/>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3513074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499" y="1110344"/>
            <a:ext cx="10018713" cy="4079966"/>
          </a:xfrm>
        </p:spPr>
        <p:txBody>
          <a:bodyPr>
            <a:normAutofit/>
          </a:bodyPr>
          <a:lstStyle/>
          <a:p>
            <a:r>
              <a:rPr lang="en-IN" dirty="0">
                <a:ln w="0"/>
                <a:effectLst>
                  <a:outerShdw blurRad="38100" dist="19050" dir="2700000" algn="tl" rotWithShape="0">
                    <a:schemeClr val="dk1">
                      <a:alpha val="40000"/>
                    </a:schemeClr>
                  </a:outerShdw>
                </a:effectLst>
              </a:rPr>
              <a:t>The project “</a:t>
            </a:r>
            <a:r>
              <a:rPr lang="en-IN" dirty="0" err="1">
                <a:ln w="0"/>
                <a:effectLst>
                  <a:outerShdw blurRad="38100" dist="19050" dir="2700000" algn="tl" rotWithShape="0">
                    <a:schemeClr val="dk1">
                      <a:alpha val="40000"/>
                    </a:schemeClr>
                  </a:outerShdw>
                </a:effectLst>
              </a:rPr>
              <a:t>RoshDip</a:t>
            </a:r>
            <a:r>
              <a:rPr lang="en-IN" dirty="0">
                <a:ln w="0"/>
                <a:effectLst>
                  <a:outerShdw blurRad="38100" dist="19050" dir="2700000" algn="tl" rotWithShape="0">
                    <a:schemeClr val="dk1">
                      <a:alpha val="40000"/>
                    </a:schemeClr>
                  </a:outerShdw>
                </a:effectLst>
              </a:rPr>
              <a:t>” is a man-made project and, therefore, there may be mistakes and limitations. </a:t>
            </a:r>
          </a:p>
          <a:p>
            <a:r>
              <a:rPr lang="en-IN" dirty="0">
                <a:ln w="0"/>
                <a:effectLst>
                  <a:outerShdw blurRad="38100" dist="19050" dir="2700000" algn="tl" rotWithShape="0">
                    <a:schemeClr val="dk1">
                      <a:alpha val="40000"/>
                    </a:schemeClr>
                  </a:outerShdw>
                </a:effectLst>
              </a:rPr>
              <a:t>The ideas put up may be different. </a:t>
            </a:r>
          </a:p>
          <a:p>
            <a:r>
              <a:rPr lang="en-IN" dirty="0">
                <a:ln w="0"/>
                <a:effectLst>
                  <a:outerShdw blurRad="38100" dist="19050" dir="2700000" algn="tl" rotWithShape="0">
                    <a:schemeClr val="dk1">
                      <a:alpha val="40000"/>
                    </a:schemeClr>
                  </a:outerShdw>
                </a:effectLst>
              </a:rPr>
              <a:t>The terms and names may be different. </a:t>
            </a:r>
          </a:p>
          <a:p>
            <a:r>
              <a:rPr lang="en-IN" dirty="0">
                <a:ln w="0"/>
                <a:effectLst>
                  <a:outerShdw blurRad="38100" dist="19050" dir="2700000" algn="tl" rotWithShape="0">
                    <a:schemeClr val="dk1">
                      <a:alpha val="40000"/>
                    </a:schemeClr>
                  </a:outerShdw>
                </a:effectLst>
              </a:rPr>
              <a:t>However, our sincere effort was to give the best. </a:t>
            </a:r>
          </a:p>
          <a:p>
            <a:r>
              <a:rPr lang="en-IN" dirty="0">
                <a:ln w="0"/>
                <a:effectLst>
                  <a:outerShdw blurRad="38100" dist="19050" dir="2700000" algn="tl" rotWithShape="0">
                    <a:schemeClr val="dk1">
                      <a:alpha val="40000"/>
                    </a:schemeClr>
                  </a:outerShdw>
                </a:effectLst>
              </a:rPr>
              <a:t>The advanced techniques like sensor technology can be used in the future for measuring the quality of the product.</a:t>
            </a:r>
          </a:p>
          <a:p>
            <a:pPr marL="0" indent="0">
              <a:buNone/>
            </a:pPr>
            <a:endParaRPr lang="en-IN"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81974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800" dirty="0">
                <a:ln w="0"/>
                <a:effectLst>
                  <a:outerShdw blurRad="38100" dist="19050" dir="2700000" algn="tl" rotWithShape="0">
                    <a:schemeClr val="dk1">
                      <a:alpha val="40000"/>
                    </a:schemeClr>
                  </a:outerShdw>
                </a:effectLst>
              </a:rPr>
              <a:t>Limitations</a:t>
            </a:r>
            <a:endParaRPr lang="en-IN" sz="8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29686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4127" y="1567544"/>
            <a:ext cx="10018713" cy="3844834"/>
          </a:xfrm>
        </p:spPr>
        <p:txBody>
          <a:bodyPr>
            <a:normAutofit/>
          </a:bodyPr>
          <a:lstStyle/>
          <a:p>
            <a:r>
              <a:rPr lang="en-IN" sz="3200" dirty="0">
                <a:ln w="0"/>
                <a:effectLst>
                  <a:outerShdw blurRad="38100" dist="19050" dir="2700000" algn="tl" rotWithShape="0">
                    <a:schemeClr val="dk1">
                      <a:alpha val="40000"/>
                    </a:schemeClr>
                  </a:outerShdw>
                </a:effectLst>
                <a:latin typeface="+mj-lt"/>
              </a:rPr>
              <a:t>The project is web application and internet connection is required to access the website.</a:t>
            </a:r>
          </a:p>
          <a:p>
            <a:r>
              <a:rPr lang="en-IN" sz="3200" dirty="0">
                <a:ln w="0"/>
                <a:effectLst>
                  <a:outerShdw blurRad="38100" dist="19050" dir="2700000" algn="tl" rotWithShape="0">
                    <a:schemeClr val="dk1">
                      <a:alpha val="40000"/>
                    </a:schemeClr>
                  </a:outerShdw>
                </a:effectLst>
                <a:latin typeface="+mj-lt"/>
              </a:rPr>
              <a:t>The administrator  and seller should keep status online to check latest transactions.</a:t>
            </a:r>
            <a:endParaRPr lang="en-US" sz="3200" dirty="0">
              <a:ln w="0"/>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2328694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800" dirty="0">
                <a:ln w="0"/>
                <a:effectLst>
                  <a:outerShdw blurRad="38100" dist="19050" dir="2700000" algn="tl" rotWithShape="0">
                    <a:schemeClr val="dk1">
                      <a:alpha val="40000"/>
                    </a:schemeClr>
                  </a:outerShdw>
                </a:effectLst>
                <a:latin typeface="Calibri"/>
              </a:rPr>
              <a:t>Future Scope</a:t>
            </a:r>
            <a:endParaRPr lang="en-IN" sz="8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0944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6562" y="1319349"/>
            <a:ext cx="10018713" cy="4014651"/>
          </a:xfrm>
        </p:spPr>
        <p:txBody>
          <a:bodyPr>
            <a:normAutofit/>
          </a:bodyPr>
          <a:lstStyle/>
          <a:p>
            <a:pPr lvl="0"/>
            <a:r>
              <a:rPr lang="en-IN" sz="2800" dirty="0">
                <a:latin typeface="+mj-lt"/>
              </a:rPr>
              <a:t>We can create Android or iOS application for this project.</a:t>
            </a:r>
          </a:p>
          <a:p>
            <a:pPr lvl="0"/>
            <a:r>
              <a:rPr lang="en-IN" sz="2800" dirty="0">
                <a:latin typeface="+mj-lt"/>
              </a:rPr>
              <a:t>We can make use of sensor technology to measure the quality of the product.</a:t>
            </a:r>
          </a:p>
          <a:p>
            <a:r>
              <a:rPr lang="en-IN" sz="2800" dirty="0">
                <a:latin typeface="+mj-lt"/>
              </a:rPr>
              <a:t>We can include SMS alert in which the Customer will get alert SMS’s when new item is purchased, New product released, Delivery date, etc. </a:t>
            </a:r>
            <a:endParaRPr lang="en-US" sz="2800" dirty="0">
              <a:latin typeface="+mj-lt"/>
            </a:endParaRPr>
          </a:p>
          <a:p>
            <a:pPr lvl="0"/>
            <a:endParaRPr lang="en-IN" dirty="0"/>
          </a:p>
        </p:txBody>
      </p:sp>
    </p:spTree>
    <p:extLst>
      <p:ext uri="{BB962C8B-B14F-4D97-AF65-F5344CB8AC3E}">
        <p14:creationId xmlns:p14="http://schemas.microsoft.com/office/powerpoint/2010/main" val="1739993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4926" y="1711235"/>
            <a:ext cx="10196737" cy="2638697"/>
          </a:xfrm>
        </p:spPr>
        <p:txBody>
          <a:bodyPr>
            <a:noAutofit/>
          </a:bodyPr>
          <a:lstStyle/>
          <a:p>
            <a:r>
              <a:rPr lang="en-IN" sz="16600" dirty="0">
                <a:ln w="0"/>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395124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28600"/>
            <a:ext cx="10018713" cy="1182189"/>
          </a:xfrm>
        </p:spPr>
        <p:txBody>
          <a:bodyPr>
            <a:normAutofit/>
          </a:bodyPr>
          <a:lstStyle/>
          <a:p>
            <a:r>
              <a:rPr lang="en-IN" sz="4400" dirty="0">
                <a:ln w="0"/>
                <a:solidFill>
                  <a:schemeClr val="accent1"/>
                </a:solidFill>
                <a:effectLst>
                  <a:outerShdw blurRad="38100" dist="25400" dir="5400000" algn="ctr" rotWithShape="0">
                    <a:srgbClr val="6E747A">
                      <a:alpha val="43000"/>
                    </a:srgbClr>
                  </a:outerShdw>
                </a:effectLst>
              </a:rPr>
              <a:t>User classes and characteristics:</a:t>
            </a:r>
          </a:p>
        </p:txBody>
      </p:sp>
      <p:sp>
        <p:nvSpPr>
          <p:cNvPr id="3" name="Content Placeholder 2"/>
          <p:cNvSpPr>
            <a:spLocks noGrp="1"/>
          </p:cNvSpPr>
          <p:nvPr>
            <p:ph idx="1"/>
          </p:nvPr>
        </p:nvSpPr>
        <p:spPr>
          <a:xfrm>
            <a:off x="1728150" y="228600"/>
            <a:ext cx="10018713" cy="4088674"/>
          </a:xfrm>
        </p:spPr>
        <p:txBody>
          <a:bodyPr>
            <a:normAutofit/>
          </a:bodyPr>
          <a:lstStyle/>
          <a:p>
            <a:pPr lvl="0"/>
            <a:r>
              <a:rPr lang="en-IN" b="1" u="sng" dirty="0">
                <a:ln w="0"/>
              </a:rPr>
              <a:t>Sellers</a:t>
            </a:r>
            <a:r>
              <a:rPr lang="en-IN" u="sng" dirty="0">
                <a:ln w="0"/>
                <a:effectLst>
                  <a:outerShdw blurRad="38100" dist="19050" dir="2700000" algn="tl" rotWithShape="0">
                    <a:schemeClr val="dk1">
                      <a:alpha val="40000"/>
                    </a:schemeClr>
                  </a:outerShdw>
                </a:effectLst>
              </a:rPr>
              <a:t>: </a:t>
            </a:r>
            <a:endParaRPr lang="en-IN" dirty="0">
              <a:ln w="0"/>
              <a:effectLst>
                <a:outerShdw blurRad="38100" dist="19050" dir="2700000" algn="tl" rotWithShape="0">
                  <a:schemeClr val="dk1">
                    <a:alpha val="40000"/>
                  </a:schemeClr>
                </a:outerShdw>
              </a:effectLst>
            </a:endParaRPr>
          </a:p>
          <a:p>
            <a:pPr marL="0" indent="0" algn="just">
              <a:buNone/>
            </a:pPr>
            <a:r>
              <a:rPr lang="en-IN" dirty="0">
                <a:ln w="0"/>
                <a:effectLst>
                  <a:outerShdw blurRad="38100" dist="19050" dir="2700000" algn="tl" rotWithShape="0">
                    <a:schemeClr val="dk1">
                      <a:alpha val="40000"/>
                    </a:schemeClr>
                  </a:outerShdw>
                </a:effectLst>
              </a:rPr>
              <a:t>Sellers are the farmers and they can sell their productions through online after the registration. After the registration the farmers can login to the system by entering login id and password.</a:t>
            </a:r>
          </a:p>
          <a:p>
            <a:endParaRPr lang="en-IN" dirty="0"/>
          </a:p>
        </p:txBody>
      </p:sp>
      <p:pic>
        <p:nvPicPr>
          <p:cNvPr id="4" name="Picture 1">
            <a:extLst>
              <a:ext uri="{FF2B5EF4-FFF2-40B4-BE49-F238E27FC236}">
                <a16:creationId xmlns:a16="http://schemas.microsoft.com/office/drawing/2014/main" id="{9FC88619-26E4-694A-C240-4A2997B0C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844" y="3048000"/>
            <a:ext cx="9370235" cy="34340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4F01F4F-3F9C-E5FC-86D3-7A91C6F0E47B}"/>
              </a:ext>
            </a:extLst>
          </p:cNvPr>
          <p:cNvSpPr/>
          <p:nvPr/>
        </p:nvSpPr>
        <p:spPr>
          <a:xfrm>
            <a:off x="8994710" y="4973216"/>
            <a:ext cx="765110" cy="223935"/>
          </a:xfrm>
          <a:prstGeom prst="rect">
            <a:avLst/>
          </a:prstGeom>
          <a:solidFill>
            <a:srgbClr val="3498DB"/>
          </a:solidFill>
          <a:ln>
            <a:solidFill>
              <a:srgbClr val="349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B31413B-25D8-11FC-B75B-E0AB8E7E4C63}"/>
              </a:ext>
            </a:extLst>
          </p:cNvPr>
          <p:cNvSpPr txBox="1"/>
          <p:nvPr/>
        </p:nvSpPr>
        <p:spPr>
          <a:xfrm>
            <a:off x="8888964" y="4973216"/>
            <a:ext cx="1141444" cy="261610"/>
          </a:xfrm>
          <a:prstGeom prst="rect">
            <a:avLst/>
          </a:prstGeom>
          <a:noFill/>
        </p:spPr>
        <p:txBody>
          <a:bodyPr wrap="square" rtlCol="0">
            <a:spAutoFit/>
          </a:bodyPr>
          <a:lstStyle/>
          <a:p>
            <a:r>
              <a:rPr lang="en-US" sz="1100" dirty="0">
                <a:solidFill>
                  <a:schemeClr val="bg1"/>
                </a:solidFill>
                <a:latin typeface="+mj-lt"/>
              </a:rPr>
              <a:t>Update Profile</a:t>
            </a:r>
            <a:endParaRPr lang="en-IN" sz="1100" dirty="0">
              <a:solidFill>
                <a:schemeClr val="bg1"/>
              </a:solidFill>
              <a:latin typeface="+mj-lt"/>
            </a:endParaRPr>
          </a:p>
        </p:txBody>
      </p:sp>
    </p:spTree>
    <p:extLst>
      <p:ext uri="{BB962C8B-B14F-4D97-AF65-F5344CB8AC3E}">
        <p14:creationId xmlns:p14="http://schemas.microsoft.com/office/powerpoint/2010/main" val="1132818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2850" y="171995"/>
            <a:ext cx="10018713" cy="1301930"/>
          </a:xfrm>
        </p:spPr>
        <p:txBody>
          <a:bodyPr>
            <a:normAutofit/>
          </a:bodyPr>
          <a:lstStyle/>
          <a:p>
            <a:r>
              <a:rPr lang="en-IN" sz="4400" dirty="0">
                <a:ln w="0"/>
                <a:solidFill>
                  <a:schemeClr val="accent1"/>
                </a:solidFill>
                <a:effectLst>
                  <a:outerShdw blurRad="38100" dist="25400" dir="5400000" algn="ctr" rotWithShape="0">
                    <a:srgbClr val="6E747A">
                      <a:alpha val="43000"/>
                    </a:srgbClr>
                  </a:outerShdw>
                </a:effectLst>
              </a:rPr>
              <a:t>User classes and characteristics:</a:t>
            </a:r>
          </a:p>
        </p:txBody>
      </p:sp>
      <p:sp>
        <p:nvSpPr>
          <p:cNvPr id="3" name="Content Placeholder 2"/>
          <p:cNvSpPr>
            <a:spLocks noGrp="1"/>
          </p:cNvSpPr>
          <p:nvPr>
            <p:ph idx="1"/>
          </p:nvPr>
        </p:nvSpPr>
        <p:spPr>
          <a:xfrm>
            <a:off x="1820212" y="822960"/>
            <a:ext cx="10018713" cy="3596640"/>
          </a:xfrm>
        </p:spPr>
        <p:txBody>
          <a:bodyPr>
            <a:normAutofit/>
          </a:bodyPr>
          <a:lstStyle/>
          <a:p>
            <a:pPr lvl="0"/>
            <a:r>
              <a:rPr lang="en-IN" b="1" u="sng" dirty="0">
                <a:ln w="0"/>
                <a:effectLst>
                  <a:outerShdw blurRad="38100" dist="19050" dir="2700000" algn="tl" rotWithShape="0">
                    <a:schemeClr val="dk1">
                      <a:alpha val="40000"/>
                    </a:schemeClr>
                  </a:outerShdw>
                </a:effectLst>
              </a:rPr>
              <a:t>Customer</a:t>
            </a:r>
            <a:r>
              <a:rPr lang="en-IN" u="sng" dirty="0">
                <a:ln w="0"/>
                <a:effectLst>
                  <a:outerShdw blurRad="38100" dist="19050" dir="2700000" algn="tl" rotWithShape="0">
                    <a:schemeClr val="dk1">
                      <a:alpha val="40000"/>
                    </a:schemeClr>
                  </a:outerShdw>
                </a:effectLst>
              </a:rPr>
              <a:t>: </a:t>
            </a:r>
            <a:endParaRPr lang="en-IN" dirty="0">
              <a:ln w="0"/>
              <a:effectLst>
                <a:outerShdw blurRad="38100" dist="19050" dir="2700000" algn="tl" rotWithShape="0">
                  <a:schemeClr val="dk1">
                    <a:alpha val="40000"/>
                  </a:schemeClr>
                </a:outerShdw>
              </a:effectLst>
            </a:endParaRPr>
          </a:p>
          <a:p>
            <a:pPr marL="0" indent="0">
              <a:buNone/>
            </a:pPr>
            <a:r>
              <a:rPr lang="en-IN" dirty="0">
                <a:ln w="0"/>
                <a:effectLst>
                  <a:outerShdw blurRad="38100" dist="19050" dir="2700000" algn="tl" rotWithShape="0">
                    <a:schemeClr val="dk1">
                      <a:alpha val="40000"/>
                    </a:schemeClr>
                  </a:outerShdw>
                </a:effectLst>
              </a:rPr>
              <a:t>Customers can buy products through online. The customer can send purchase request to farmer.</a:t>
            </a:r>
          </a:p>
          <a:p>
            <a:pPr marL="0" indent="0">
              <a:buNone/>
            </a:pPr>
            <a:endParaRPr lang="en-IN" dirty="0">
              <a:ln w="0"/>
              <a:effectLst>
                <a:outerShdw blurRad="38100" dist="19050" dir="2700000" algn="tl" rotWithShape="0">
                  <a:schemeClr val="dk1">
                    <a:alpha val="40000"/>
                  </a:schemeClr>
                </a:outerShdw>
              </a:effectLst>
            </a:endParaRPr>
          </a:p>
          <a:p>
            <a:pPr marL="0" indent="0">
              <a:buNone/>
            </a:pPr>
            <a:endParaRPr lang="en-IN" dirty="0">
              <a:ln w="0"/>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7E099999-16BC-9123-4097-4FE6567F68D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497" y="3186293"/>
            <a:ext cx="7987530" cy="3253695"/>
          </a:xfrm>
          <a:prstGeom prst="rect">
            <a:avLst/>
          </a:prstGeom>
          <a:noFill/>
          <a:ln>
            <a:noFill/>
          </a:ln>
        </p:spPr>
      </p:pic>
    </p:spTree>
    <p:extLst>
      <p:ext uri="{BB962C8B-B14F-4D97-AF65-F5344CB8AC3E}">
        <p14:creationId xmlns:p14="http://schemas.microsoft.com/office/powerpoint/2010/main" val="275839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63931" y="1031965"/>
            <a:ext cx="9248503" cy="5816977"/>
          </a:xfrm>
          <a:prstGeom prst="rect">
            <a:avLst/>
          </a:prstGeom>
        </p:spPr>
        <p:txBody>
          <a:bodyPr wrap="square">
            <a:spAutoFit/>
          </a:bodyPr>
          <a:lstStyle/>
          <a:p>
            <a:r>
              <a:rPr lang="en-IN" sz="2800" u="sng" dirty="0">
                <a:ln w="0"/>
                <a:solidFill>
                  <a:schemeClr val="accent1"/>
                </a:solidFill>
                <a:effectLst>
                  <a:outerShdw blurRad="38100" dist="25400" dir="5400000" algn="ctr" rotWithShape="0">
                    <a:srgbClr val="6E747A">
                      <a:alpha val="43000"/>
                    </a:srgbClr>
                  </a:outerShdw>
                </a:effectLst>
              </a:rPr>
              <a:t>Project Category:</a:t>
            </a:r>
            <a:endParaRPr lang="en-IN" sz="2800" dirty="0">
              <a:ln w="0"/>
              <a:solidFill>
                <a:schemeClr val="accent1"/>
              </a:solidFill>
              <a:effectLst>
                <a:outerShdw blurRad="38100" dist="25400" dir="5400000" algn="ctr" rotWithShape="0">
                  <a:srgbClr val="6E747A">
                    <a:alpha val="43000"/>
                  </a:srgbClr>
                </a:outerShdw>
              </a:effectLst>
            </a:endParaRPr>
          </a:p>
          <a:p>
            <a:endParaRPr lang="en-IN" sz="2800" dirty="0"/>
          </a:p>
          <a:p>
            <a:r>
              <a:rPr lang="en-IN" sz="2800" dirty="0">
                <a:ln w="0"/>
                <a:effectLst>
                  <a:outerShdw blurRad="38100" dist="19050" dir="2700000" algn="tl" rotWithShape="0">
                    <a:schemeClr val="dk1">
                      <a:alpha val="40000"/>
                    </a:schemeClr>
                  </a:outerShdw>
                </a:effectLst>
              </a:rPr>
              <a:t>RDBMS (Relational Database Management System)</a:t>
            </a:r>
          </a:p>
          <a:p>
            <a:endParaRPr lang="en-IN" sz="2800" dirty="0"/>
          </a:p>
          <a:p>
            <a:r>
              <a:rPr lang="en-IN" sz="2800" u="sng" dirty="0">
                <a:ln w="0"/>
                <a:solidFill>
                  <a:schemeClr val="accent1"/>
                </a:solidFill>
                <a:effectLst>
                  <a:outerShdw blurRad="38100" dist="25400" dir="5400000" algn="ctr" rotWithShape="0">
                    <a:srgbClr val="6E747A">
                      <a:alpha val="43000"/>
                    </a:srgbClr>
                  </a:outerShdw>
                </a:effectLst>
              </a:rPr>
              <a:t>Language(s) to be used:</a:t>
            </a:r>
          </a:p>
          <a:p>
            <a:endParaRPr lang="en-IN" sz="2800" dirty="0"/>
          </a:p>
          <a:p>
            <a:pPr lvl="0"/>
            <a:r>
              <a:rPr lang="en-IN" sz="2800" dirty="0">
                <a:ln w="0"/>
                <a:effectLst>
                  <a:outerShdw blurRad="38100" dist="19050" dir="2700000" algn="tl" rotWithShape="0">
                    <a:schemeClr val="dk1">
                      <a:alpha val="40000"/>
                    </a:schemeClr>
                  </a:outerShdw>
                </a:effectLst>
              </a:rPr>
              <a:t>Design and Interface: HTML ,CSS</a:t>
            </a:r>
          </a:p>
          <a:p>
            <a:pPr lvl="0"/>
            <a:r>
              <a:rPr lang="en-IN" sz="2800" dirty="0">
                <a:ln w="0"/>
                <a:effectLst>
                  <a:outerShdw blurRad="38100" dist="19050" dir="2700000" algn="tl" rotWithShape="0">
                    <a:schemeClr val="dk1">
                      <a:alpha val="40000"/>
                    </a:schemeClr>
                  </a:outerShdw>
                </a:effectLst>
              </a:rPr>
              <a:t>Programming language: PHP</a:t>
            </a:r>
          </a:p>
          <a:p>
            <a:pPr lvl="0"/>
            <a:r>
              <a:rPr lang="en-IN" sz="2800" dirty="0">
                <a:ln w="0"/>
                <a:effectLst>
                  <a:outerShdw blurRad="38100" dist="19050" dir="2700000" algn="tl" rotWithShape="0">
                    <a:schemeClr val="dk1">
                      <a:alpha val="40000"/>
                    </a:schemeClr>
                  </a:outerShdw>
                </a:effectLst>
              </a:rPr>
              <a:t>Scripting language: </a:t>
            </a:r>
            <a:r>
              <a:rPr lang="en-IN" sz="2800" dirty="0" err="1">
                <a:ln w="0"/>
                <a:effectLst>
                  <a:outerShdw blurRad="38100" dist="19050" dir="2700000" algn="tl" rotWithShape="0">
                    <a:schemeClr val="dk1">
                      <a:alpha val="40000"/>
                    </a:schemeClr>
                  </a:outerShdw>
                </a:effectLst>
              </a:rPr>
              <a:t>Javascript</a:t>
            </a:r>
            <a:endParaRPr lang="en-IN" sz="2800" dirty="0">
              <a:ln w="0"/>
              <a:effectLst>
                <a:outerShdw blurRad="38100" dist="19050" dir="2700000" algn="tl" rotWithShape="0">
                  <a:schemeClr val="dk1">
                    <a:alpha val="40000"/>
                  </a:schemeClr>
                </a:outerShdw>
              </a:effectLst>
            </a:endParaRPr>
          </a:p>
          <a:p>
            <a:pPr lvl="0"/>
            <a:r>
              <a:rPr lang="en-IN" sz="2800" dirty="0">
                <a:ln w="0"/>
                <a:effectLst>
                  <a:outerShdw blurRad="38100" dist="19050" dir="2700000" algn="tl" rotWithShape="0">
                    <a:schemeClr val="dk1">
                      <a:alpha val="40000"/>
                    </a:schemeClr>
                  </a:outerShdw>
                </a:effectLst>
              </a:rPr>
              <a:t>Scripting server: Apache server</a:t>
            </a:r>
          </a:p>
          <a:p>
            <a:pPr lvl="0"/>
            <a:r>
              <a:rPr lang="en-IN" sz="2800" dirty="0">
                <a:ln w="0"/>
                <a:effectLst>
                  <a:outerShdw blurRad="38100" dist="19050" dir="2700000" algn="tl" rotWithShape="0">
                    <a:schemeClr val="dk1">
                      <a:alpha val="40000"/>
                    </a:schemeClr>
                  </a:outerShdw>
                </a:effectLst>
              </a:rPr>
              <a:t>Data Base server: MySQL</a:t>
            </a:r>
          </a:p>
          <a:p>
            <a:pPr lvl="0"/>
            <a:endParaRPr lang="en-IN" sz="2800" dirty="0">
              <a:ln w="0"/>
              <a:effectLst>
                <a:outerShdw blurRad="38100" dist="19050" dir="2700000" algn="tl" rotWithShape="0">
                  <a:schemeClr val="dk1">
                    <a:alpha val="40000"/>
                  </a:schemeClr>
                </a:outerShdw>
              </a:effectLst>
            </a:endParaRPr>
          </a:p>
          <a:p>
            <a:br>
              <a:rPr lang="en-IN" dirty="0"/>
            </a:br>
            <a:endParaRPr lang="en-IN" dirty="0"/>
          </a:p>
        </p:txBody>
      </p:sp>
    </p:spTree>
    <p:extLst>
      <p:ext uri="{BB962C8B-B14F-4D97-AF65-F5344CB8AC3E}">
        <p14:creationId xmlns:p14="http://schemas.microsoft.com/office/powerpoint/2010/main" val="1794320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338943"/>
          </a:xfrm>
        </p:spPr>
        <p:txBody>
          <a:bodyPr>
            <a:normAutofit/>
          </a:bodyPr>
          <a:lstStyle/>
          <a:p>
            <a:r>
              <a:rPr lang="en-IN" sz="4400" dirty="0">
                <a:ln w="0"/>
                <a:solidFill>
                  <a:schemeClr val="accent1"/>
                </a:solidFill>
                <a:effectLst>
                  <a:outerShdw blurRad="38100" dist="25400" dir="5400000" algn="ctr" rotWithShape="0">
                    <a:srgbClr val="6E747A">
                      <a:alpha val="43000"/>
                    </a:srgbClr>
                  </a:outerShdw>
                </a:effectLst>
              </a:rPr>
              <a:t>Modules of the project</a:t>
            </a:r>
          </a:p>
        </p:txBody>
      </p:sp>
      <p:sp>
        <p:nvSpPr>
          <p:cNvPr id="3" name="Content Placeholder 2"/>
          <p:cNvSpPr>
            <a:spLocks noGrp="1"/>
          </p:cNvSpPr>
          <p:nvPr>
            <p:ph sz="half" idx="1"/>
          </p:nvPr>
        </p:nvSpPr>
        <p:spPr/>
        <p:txBody>
          <a:bodyPr/>
          <a:lstStyle/>
          <a:p>
            <a:pPr lvl="0"/>
            <a:r>
              <a:rPr lang="en-IN" sz="2400" dirty="0">
                <a:ln w="0"/>
                <a:effectLst>
                  <a:outerShdw blurRad="38100" dist="19050" dir="2700000" algn="tl" rotWithShape="0">
                    <a:schemeClr val="dk1">
                      <a:alpha val="40000"/>
                    </a:schemeClr>
                  </a:outerShdw>
                </a:effectLst>
              </a:rPr>
              <a:t>Customer account module</a:t>
            </a:r>
          </a:p>
          <a:p>
            <a:pPr lvl="0"/>
            <a:r>
              <a:rPr lang="en-IN" sz="2400" dirty="0">
                <a:ln w="0"/>
                <a:effectLst>
                  <a:outerShdw blurRad="38100" dist="19050" dir="2700000" algn="tl" rotWithShape="0">
                    <a:schemeClr val="dk1">
                      <a:alpha val="40000"/>
                    </a:schemeClr>
                  </a:outerShdw>
                </a:effectLst>
              </a:rPr>
              <a:t>Product module</a:t>
            </a:r>
          </a:p>
          <a:p>
            <a:pPr lvl="0"/>
            <a:r>
              <a:rPr lang="en-IN" sz="2400" dirty="0">
                <a:ln w="0"/>
                <a:effectLst>
                  <a:outerShdw blurRad="38100" dist="19050" dir="2700000" algn="tl" rotWithShape="0">
                    <a:schemeClr val="dk1">
                      <a:alpha val="40000"/>
                    </a:schemeClr>
                  </a:outerShdw>
                </a:effectLst>
              </a:rPr>
              <a:t>Category module</a:t>
            </a:r>
          </a:p>
          <a:p>
            <a:pPr lvl="0"/>
            <a:r>
              <a:rPr lang="en-IN" sz="2400" dirty="0">
                <a:ln w="0"/>
                <a:effectLst>
                  <a:outerShdw blurRad="38100" dist="19050" dir="2700000" algn="tl" rotWithShape="0">
                    <a:schemeClr val="dk1">
                      <a:alpha val="40000"/>
                    </a:schemeClr>
                  </a:outerShdw>
                </a:effectLst>
              </a:rPr>
              <a:t>Location module</a:t>
            </a:r>
          </a:p>
          <a:p>
            <a:pPr lvl="0"/>
            <a:r>
              <a:rPr lang="en-IN" sz="2400" dirty="0">
                <a:ln w="0"/>
                <a:effectLst>
                  <a:outerShdw blurRad="38100" dist="19050" dir="2700000" algn="tl" rotWithShape="0">
                    <a:schemeClr val="dk1">
                      <a:alpha val="40000"/>
                    </a:schemeClr>
                  </a:outerShdw>
                </a:effectLst>
              </a:rPr>
              <a:t>Production module</a:t>
            </a:r>
          </a:p>
          <a:p>
            <a:pPr marL="0" indent="0">
              <a:buNone/>
            </a:pPr>
            <a:endParaRPr lang="en-IN" dirty="0"/>
          </a:p>
        </p:txBody>
      </p:sp>
      <p:sp>
        <p:nvSpPr>
          <p:cNvPr id="4" name="Content Placeholder 3"/>
          <p:cNvSpPr>
            <a:spLocks noGrp="1"/>
          </p:cNvSpPr>
          <p:nvPr>
            <p:ph sz="half" idx="2"/>
          </p:nvPr>
        </p:nvSpPr>
        <p:spPr>
          <a:xfrm>
            <a:off x="6607967" y="2666999"/>
            <a:ext cx="4895056" cy="3124201"/>
          </a:xfrm>
        </p:spPr>
        <p:txBody>
          <a:bodyPr/>
          <a:lstStyle/>
          <a:p>
            <a:pPr lvl="0"/>
            <a:r>
              <a:rPr lang="en-IN" sz="2400" dirty="0">
                <a:ln w="0"/>
                <a:effectLst>
                  <a:outerShdw blurRad="38100" dist="19050" dir="2700000" algn="tl" rotWithShape="0">
                    <a:schemeClr val="dk1">
                      <a:alpha val="40000"/>
                    </a:schemeClr>
                  </a:outerShdw>
                </a:effectLst>
              </a:rPr>
              <a:t>Purchase order module</a:t>
            </a:r>
          </a:p>
          <a:p>
            <a:pPr lvl="0"/>
            <a:r>
              <a:rPr lang="en-IN" sz="2400" dirty="0">
                <a:ln w="0"/>
                <a:effectLst>
                  <a:outerShdw blurRad="38100" dist="19050" dir="2700000" algn="tl" rotWithShape="0">
                    <a:schemeClr val="dk1">
                      <a:alpha val="40000"/>
                    </a:schemeClr>
                  </a:outerShdw>
                </a:effectLst>
              </a:rPr>
              <a:t>Seller module</a:t>
            </a:r>
          </a:p>
          <a:p>
            <a:pPr lvl="0"/>
            <a:r>
              <a:rPr lang="en-IN" sz="2400" dirty="0">
                <a:ln w="0"/>
                <a:effectLst>
                  <a:outerShdw blurRad="38100" dist="19050" dir="2700000" algn="tl" rotWithShape="0">
                    <a:schemeClr val="dk1">
                      <a:alpha val="40000"/>
                    </a:schemeClr>
                  </a:outerShdw>
                </a:effectLst>
              </a:rPr>
              <a:t>Article and blog module</a:t>
            </a:r>
          </a:p>
          <a:p>
            <a:pPr lvl="0"/>
            <a:r>
              <a:rPr lang="en-IN" sz="2400" dirty="0">
                <a:ln w="0"/>
                <a:effectLst>
                  <a:outerShdw blurRad="38100" dist="19050" dir="2700000" algn="tl" rotWithShape="0">
                    <a:schemeClr val="dk1">
                      <a:alpha val="40000"/>
                    </a:schemeClr>
                  </a:outerShdw>
                </a:effectLst>
              </a:rPr>
              <a:t>Dashboard Module</a:t>
            </a:r>
          </a:p>
          <a:p>
            <a:r>
              <a:rPr lang="en-IN" sz="2400" dirty="0">
                <a:ln w="0"/>
                <a:effectLst>
                  <a:outerShdw blurRad="38100" dist="19050" dir="2700000" algn="tl" rotWithShape="0">
                    <a:schemeClr val="dk1">
                      <a:alpha val="40000"/>
                    </a:schemeClr>
                  </a:outerShdw>
                </a:effectLst>
              </a:rPr>
              <a:t>Purchase</a:t>
            </a:r>
            <a:r>
              <a:rPr lang="en-IN" sz="1800" dirty="0">
                <a:ln w="0"/>
                <a:effectLst>
                  <a:outerShdw blurRad="38100" dist="19050" dir="2700000" algn="tl" rotWithShape="0">
                    <a:schemeClr val="dk1">
                      <a:alpha val="40000"/>
                    </a:schemeClr>
                  </a:outerShdw>
                </a:effectLst>
              </a:rPr>
              <a:t> </a:t>
            </a:r>
            <a:r>
              <a:rPr lang="en-IN" sz="2400" dirty="0">
                <a:ln w="0"/>
                <a:effectLst>
                  <a:outerShdw blurRad="38100" dist="19050" dir="2700000" algn="tl" rotWithShape="0">
                    <a:schemeClr val="dk1">
                      <a:alpha val="40000"/>
                    </a:schemeClr>
                  </a:outerShdw>
                </a:effectLst>
              </a:rPr>
              <a:t>request</a:t>
            </a:r>
            <a:r>
              <a:rPr lang="en-IN" sz="1800" dirty="0">
                <a:ln w="0"/>
                <a:effectLst>
                  <a:outerShdw blurRad="38100" dist="19050" dir="2700000" algn="tl" rotWithShape="0">
                    <a:schemeClr val="dk1">
                      <a:alpha val="40000"/>
                    </a:schemeClr>
                  </a:outerShdw>
                </a:effectLst>
              </a:rPr>
              <a:t> </a:t>
            </a:r>
            <a:r>
              <a:rPr lang="en-IN" sz="2400" dirty="0">
                <a:ln w="0"/>
                <a:effectLst>
                  <a:outerShdw blurRad="38100" dist="19050" dir="2700000" algn="tl" rotWithShape="0">
                    <a:schemeClr val="dk1">
                      <a:alpha val="40000"/>
                    </a:schemeClr>
                  </a:outerShdw>
                </a:effectLst>
              </a:rPr>
              <a:t>module</a:t>
            </a:r>
          </a:p>
          <a:p>
            <a:endParaRPr lang="en-IN" dirty="0"/>
          </a:p>
        </p:txBody>
      </p:sp>
    </p:spTree>
    <p:extLst>
      <p:ext uri="{BB962C8B-B14F-4D97-AF65-F5344CB8AC3E}">
        <p14:creationId xmlns:p14="http://schemas.microsoft.com/office/powerpoint/2010/main" val="627065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1067</TotalTime>
  <Words>1632</Words>
  <Application>Microsoft Office PowerPoint</Application>
  <PresentationFormat>Widescreen</PresentationFormat>
  <Paragraphs>254</Paragraphs>
  <Slides>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Symbol</vt:lpstr>
      <vt:lpstr>Times New Roman</vt:lpstr>
      <vt:lpstr>Parallax</vt:lpstr>
      <vt:lpstr>RoshDip</vt:lpstr>
      <vt:lpstr>Problem Statement</vt:lpstr>
      <vt:lpstr>Objective of the project:</vt:lpstr>
      <vt:lpstr>Information about RoshDip :</vt:lpstr>
      <vt:lpstr>User classes and characteristics:</vt:lpstr>
      <vt:lpstr>User classes and characteristics:</vt:lpstr>
      <vt:lpstr>User classes and characteristics:</vt:lpstr>
      <vt:lpstr>PowerPoint Presentation</vt:lpstr>
      <vt:lpstr>Modules of the project</vt:lpstr>
      <vt:lpstr>Functional Requirements:</vt:lpstr>
      <vt:lpstr>Functional Requirements</vt:lpstr>
      <vt:lpstr>Functional Requirements:</vt:lpstr>
      <vt:lpstr>System Design</vt:lpstr>
      <vt:lpstr>Context Flow Diagram</vt:lpstr>
      <vt:lpstr>Data Flow Diagram</vt:lpstr>
      <vt:lpstr>Top Level DFD – Level 1:</vt:lpstr>
      <vt:lpstr>DFD Level 2:</vt:lpstr>
      <vt:lpstr>DFD Level 3:</vt:lpstr>
      <vt:lpstr>DFD Level 4:</vt:lpstr>
      <vt:lpstr>DFD Level 5: </vt:lpstr>
      <vt:lpstr>DFD Level 7:­­­</vt:lpstr>
      <vt:lpstr>Database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PowerPoint Presentation</vt:lpstr>
      <vt:lpstr>PowerPoint Presentation</vt:lpstr>
      <vt:lpstr>PowerPoint Presentation</vt:lpstr>
      <vt:lpstr>PowerPoint Presentation</vt:lpstr>
      <vt:lpstr>PowerPoint Presentation</vt:lpstr>
      <vt:lpstr>User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Limitations</vt:lpstr>
      <vt:lpstr>PowerPoint Presentation</vt:lpstr>
      <vt:lpstr>Future Scope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Agribuzz</dc:title>
  <dc:creator>Windows User</dc:creator>
  <cp:lastModifiedBy>dipalimkhairanar@outlook.com</cp:lastModifiedBy>
  <cp:revision>51</cp:revision>
  <dcterms:created xsi:type="dcterms:W3CDTF">2021-05-02T15:07:53Z</dcterms:created>
  <dcterms:modified xsi:type="dcterms:W3CDTF">2023-04-21T04:15:24Z</dcterms:modified>
</cp:coreProperties>
</file>